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6"/>
  </p:notesMasterIdLst>
  <p:sldIdLst>
    <p:sldId id="260" r:id="rId2"/>
    <p:sldId id="261" r:id="rId3"/>
    <p:sldId id="316" r:id="rId4"/>
    <p:sldId id="315" r:id="rId5"/>
    <p:sldId id="338" r:id="rId6"/>
    <p:sldId id="313" r:id="rId7"/>
    <p:sldId id="322" r:id="rId8"/>
    <p:sldId id="281" r:id="rId9"/>
    <p:sldId id="349" r:id="rId10"/>
    <p:sldId id="350" r:id="rId11"/>
    <p:sldId id="351" r:id="rId12"/>
    <p:sldId id="348" r:id="rId13"/>
    <p:sldId id="345" r:id="rId14"/>
    <p:sldId id="341" r:id="rId15"/>
    <p:sldId id="340" r:id="rId16"/>
    <p:sldId id="304" r:id="rId17"/>
    <p:sldId id="283" r:id="rId18"/>
    <p:sldId id="284" r:id="rId19"/>
    <p:sldId id="282" r:id="rId20"/>
    <p:sldId id="285" r:id="rId21"/>
    <p:sldId id="295" r:id="rId22"/>
    <p:sldId id="301" r:id="rId23"/>
    <p:sldId id="300" r:id="rId24"/>
    <p:sldId id="306" r:id="rId25"/>
    <p:sldId id="302" r:id="rId26"/>
    <p:sldId id="299" r:id="rId27"/>
    <p:sldId id="307" r:id="rId28"/>
    <p:sldId id="305" r:id="rId29"/>
    <p:sldId id="308" r:id="rId30"/>
    <p:sldId id="303" r:id="rId31"/>
    <p:sldId id="327" r:id="rId32"/>
    <p:sldId id="325" r:id="rId33"/>
    <p:sldId id="323" r:id="rId34"/>
    <p:sldId id="28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2880" userDrawn="1">
          <p15:clr>
            <a:srgbClr val="A4A3A4"/>
          </p15:clr>
        </p15:guide>
        <p15:guide id="5" pos="5296" userDrawn="1">
          <p15:clr>
            <a:srgbClr val="A4A3A4"/>
          </p15:clr>
        </p15:guide>
        <p15:guide id="6" pos="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3131" autoAdjust="0"/>
  </p:normalViewPr>
  <p:slideViewPr>
    <p:cSldViewPr showGuides="1">
      <p:cViewPr varScale="1">
        <p:scale>
          <a:sx n="88" d="100"/>
          <a:sy n="88" d="100"/>
        </p:scale>
        <p:origin x="2340" y="84"/>
      </p:cViewPr>
      <p:guideLst>
        <p:guide orient="horz" pos="2160"/>
        <p:guide pos="2880"/>
        <p:guide pos="5296"/>
        <p:guide pos="464"/>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32479;&#35745;&#37327;\ystest_accuracy.csv"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32479;&#35745;&#37327;\kapp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_&#23616;&#37096;&#22343;&#20540;\&#32479;&#35745;&#37327;\test_accurac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32479;&#35745;&#37327;\ystest_accuracy.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32479;&#35745;&#37327;\ystest_accuracy.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_&#21367;&#31215;\&#32479;&#35745;&#37327;\test_accuracy.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32479;&#35745;&#37327;\ystest_accuracy.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jupyter_notebook\python3_x\work\LZ\&#20809;&#35889;\&#35770;&#25991;&#24320;&#39064;\&#21407;&#22987;&#29305;&#24449;&#25277;&#26679;_&#23616;&#37096;&#27010;&#29575;\&#32479;&#35745;&#37327;\XGBoosttest_accuracy.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原始特征准确率</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ystest_accuracy!$B$1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ystest_accuracy!$A$2:$A$9</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ystest_accuracy!$B$2:$B$9</c:f>
              <c:numCache>
                <c:formatCode>General</c:formatCode>
                <c:ptCount val="8"/>
                <c:pt idx="0">
                  <c:v>0.88220904373609998</c:v>
                </c:pt>
                <c:pt idx="1">
                  <c:v>0.88280207561156399</c:v>
                </c:pt>
                <c:pt idx="2">
                  <c:v>0.89488510007412903</c:v>
                </c:pt>
                <c:pt idx="3">
                  <c:v>0.89525574499629301</c:v>
                </c:pt>
                <c:pt idx="4">
                  <c:v>0.90956263899184497</c:v>
                </c:pt>
                <c:pt idx="5">
                  <c:v>0.91786508524833199</c:v>
                </c:pt>
                <c:pt idx="6">
                  <c:v>0.92401779095626302</c:v>
                </c:pt>
                <c:pt idx="7">
                  <c:v>0.93269088213491402</c:v>
                </c:pt>
              </c:numCache>
            </c:numRef>
          </c:val>
          <c:extLst>
            <c:ext xmlns:c16="http://schemas.microsoft.com/office/drawing/2014/chart" uri="{C3380CC4-5D6E-409C-BE32-E72D297353CC}">
              <c16:uniqueId val="{00000000-0BA0-4911-A967-F52A14555D47}"/>
            </c:ext>
          </c:extLst>
        </c:ser>
        <c:dLbls>
          <c:showLegendKey val="0"/>
          <c:showVal val="0"/>
          <c:showCatName val="0"/>
          <c:showSerName val="0"/>
          <c:showPercent val="0"/>
          <c:showBubbleSize val="0"/>
        </c:dLbls>
        <c:gapWidth val="182"/>
        <c:axId val="640958728"/>
        <c:axId val="640962336"/>
      </c:barChart>
      <c:catAx>
        <c:axId val="640958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0962336"/>
        <c:crosses val="autoZero"/>
        <c:auto val="1"/>
        <c:lblAlgn val="ctr"/>
        <c:lblOffset val="100"/>
        <c:noMultiLvlLbl val="0"/>
      </c:catAx>
      <c:valAx>
        <c:axId val="640962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0958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原始特征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ystest_accuracy!$B$1</c:f>
              <c:strCache>
                <c:ptCount val="1"/>
                <c:pt idx="0">
                  <c:v>accuracy</c:v>
                </c:pt>
              </c:strCache>
            </c:strRef>
          </c:tx>
          <c:spPr>
            <a:solidFill>
              <a:schemeClr val="accent1"/>
            </a:solidFill>
            <a:ln>
              <a:noFill/>
            </a:ln>
            <a:effectLst/>
          </c:spPr>
          <c:invertIfNegative val="0"/>
          <c:dLbls>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300-428F-A740-802E3235FC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ystest_accuracy!$A$2:$A$10</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ystest_accuracy!$B$2:$B$10</c:f>
              <c:numCache>
                <c:formatCode>General</c:formatCode>
                <c:ptCount val="9"/>
                <c:pt idx="0">
                  <c:v>0.88220904373609998</c:v>
                </c:pt>
                <c:pt idx="1">
                  <c:v>0.88280207561156399</c:v>
                </c:pt>
                <c:pt idx="2">
                  <c:v>0.89488510007412903</c:v>
                </c:pt>
                <c:pt idx="3">
                  <c:v>0.89525574499629301</c:v>
                </c:pt>
                <c:pt idx="4">
                  <c:v>0.90956263899184497</c:v>
                </c:pt>
                <c:pt idx="5">
                  <c:v>0.91786508524833199</c:v>
                </c:pt>
                <c:pt idx="6">
                  <c:v>0.92401779095626302</c:v>
                </c:pt>
                <c:pt idx="7">
                  <c:v>0.93269088213491402</c:v>
                </c:pt>
              </c:numCache>
            </c:numRef>
          </c:val>
          <c:extLst>
            <c:ext xmlns:c16="http://schemas.microsoft.com/office/drawing/2014/chart" uri="{C3380CC4-5D6E-409C-BE32-E72D297353CC}">
              <c16:uniqueId val="{00000001-3300-428F-A740-802E3235FCA4}"/>
            </c:ext>
          </c:extLst>
        </c:ser>
        <c:dLbls>
          <c:showLegendKey val="0"/>
          <c:showVal val="0"/>
          <c:showCatName val="0"/>
          <c:showSerName val="0"/>
          <c:showPercent val="0"/>
          <c:showBubbleSize val="0"/>
        </c:dLbls>
        <c:gapWidth val="182"/>
        <c:axId val="552071856"/>
        <c:axId val="552074808"/>
      </c:barChart>
      <c:catAx>
        <c:axId val="552071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4808"/>
        <c:crosses val="autoZero"/>
        <c:auto val="1"/>
        <c:lblAlgn val="ctr"/>
        <c:lblOffset val="100"/>
        <c:noMultiLvlLbl val="0"/>
      </c:catAx>
      <c:valAx>
        <c:axId val="552074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1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kappa!$B$1</c:f>
              <c:strCache>
                <c:ptCount val="1"/>
                <c:pt idx="0">
                  <c:v>kappa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kappa!$A$2:$A$9</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kappa!$B$2:$B$9</c:f>
              <c:numCache>
                <c:formatCode>General</c:formatCode>
                <c:ptCount val="8"/>
                <c:pt idx="0">
                  <c:v>0.86885685816195701</c:v>
                </c:pt>
                <c:pt idx="1">
                  <c:v>0.86901311029665995</c:v>
                </c:pt>
                <c:pt idx="2">
                  <c:v>0.88242523526207095</c:v>
                </c:pt>
                <c:pt idx="3">
                  <c:v>0.88285830175845803</c:v>
                </c:pt>
                <c:pt idx="4">
                  <c:v>0.89898262209301205</c:v>
                </c:pt>
                <c:pt idx="5">
                  <c:v>0.90844244724951695</c:v>
                </c:pt>
                <c:pt idx="6">
                  <c:v>0.91519632643040505</c:v>
                </c:pt>
                <c:pt idx="7">
                  <c:v>0.92490995879577897</c:v>
                </c:pt>
              </c:numCache>
            </c:numRef>
          </c:val>
          <c:extLst>
            <c:ext xmlns:c16="http://schemas.microsoft.com/office/drawing/2014/chart" uri="{C3380CC4-5D6E-409C-BE32-E72D297353CC}">
              <c16:uniqueId val="{00000000-E5B4-4603-A120-9D9B63ED5ED9}"/>
            </c:ext>
          </c:extLst>
        </c:ser>
        <c:dLbls>
          <c:showLegendKey val="0"/>
          <c:showVal val="0"/>
          <c:showCatName val="0"/>
          <c:showSerName val="0"/>
          <c:showPercent val="0"/>
          <c:showBubbleSize val="0"/>
        </c:dLbls>
        <c:gapWidth val="182"/>
        <c:axId val="629192928"/>
        <c:axId val="629200144"/>
      </c:barChart>
      <c:catAx>
        <c:axId val="629192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9200144"/>
        <c:crosses val="autoZero"/>
        <c:auto val="1"/>
        <c:lblAlgn val="ctr"/>
        <c:lblOffset val="100"/>
        <c:noMultiLvlLbl val="0"/>
      </c:catAx>
      <c:valAx>
        <c:axId val="629200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9192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均值特征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test_accuracy!$B$1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test_accuracy!$A$2:$A$9</c:f>
              <c:strCache>
                <c:ptCount val="8"/>
                <c:pt idx="0">
                  <c:v>逻辑回归</c:v>
                </c:pt>
                <c:pt idx="1">
                  <c:v>决策树</c:v>
                </c:pt>
                <c:pt idx="2">
                  <c:v>SVM</c:v>
                </c:pt>
                <c:pt idx="3">
                  <c:v>NN</c:v>
                </c:pt>
                <c:pt idx="4">
                  <c:v>梯度提升决策树</c:v>
                </c:pt>
                <c:pt idx="5">
                  <c:v>K-临近</c:v>
                </c:pt>
                <c:pt idx="6">
                  <c:v>随机森林</c:v>
                </c:pt>
                <c:pt idx="7">
                  <c:v>XGBoost</c:v>
                </c:pt>
              </c:strCache>
            </c:strRef>
          </c:cat>
          <c:val>
            <c:numRef>
              <c:f>test_accuracy!$B$2:$B$9</c:f>
              <c:numCache>
                <c:formatCode>General</c:formatCode>
                <c:ptCount val="8"/>
                <c:pt idx="0">
                  <c:v>0.90993328391400996</c:v>
                </c:pt>
                <c:pt idx="1">
                  <c:v>0.91949592290585602</c:v>
                </c:pt>
                <c:pt idx="2">
                  <c:v>0.91957005189028895</c:v>
                </c:pt>
                <c:pt idx="3">
                  <c:v>0.93936249073387601</c:v>
                </c:pt>
                <c:pt idx="4">
                  <c:v>0.94551519644180804</c:v>
                </c:pt>
                <c:pt idx="5">
                  <c:v>0.94551519644180804</c:v>
                </c:pt>
                <c:pt idx="6">
                  <c:v>0.96034099332839096</c:v>
                </c:pt>
                <c:pt idx="7">
                  <c:v>0.967902149740548</c:v>
                </c:pt>
              </c:numCache>
            </c:numRef>
          </c:val>
          <c:extLst>
            <c:ext xmlns:c16="http://schemas.microsoft.com/office/drawing/2014/chart" uri="{C3380CC4-5D6E-409C-BE32-E72D297353CC}">
              <c16:uniqueId val="{00000000-E92F-4F2D-A6E5-B30FCFD1A6EB}"/>
            </c:ext>
          </c:extLst>
        </c:ser>
        <c:dLbls>
          <c:showLegendKey val="0"/>
          <c:showVal val="0"/>
          <c:showCatName val="0"/>
          <c:showSerName val="0"/>
          <c:showPercent val="0"/>
          <c:showBubbleSize val="0"/>
        </c:dLbls>
        <c:gapWidth val="182"/>
        <c:axId val="648356080"/>
        <c:axId val="648354768"/>
      </c:barChart>
      <c:catAx>
        <c:axId val="6483560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8354768"/>
        <c:crosses val="autoZero"/>
        <c:auto val="1"/>
        <c:lblAlgn val="ctr"/>
        <c:lblOffset val="100"/>
        <c:noMultiLvlLbl val="0"/>
      </c:catAx>
      <c:valAx>
        <c:axId val="64835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8356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原始特征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ystest_accuracy!$B$1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ystest_accuracy!$A$2:$A$10</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ystest_accuracy!$B$2:$B$10</c:f>
              <c:numCache>
                <c:formatCode>General</c:formatCode>
                <c:ptCount val="9"/>
                <c:pt idx="0">
                  <c:v>0.88220904373609998</c:v>
                </c:pt>
                <c:pt idx="1">
                  <c:v>0.88280207561156399</c:v>
                </c:pt>
                <c:pt idx="2">
                  <c:v>0.89488510007412903</c:v>
                </c:pt>
                <c:pt idx="3">
                  <c:v>0.89525574499629301</c:v>
                </c:pt>
                <c:pt idx="4">
                  <c:v>0.90956263899184497</c:v>
                </c:pt>
                <c:pt idx="5">
                  <c:v>0.91786508524833199</c:v>
                </c:pt>
                <c:pt idx="6">
                  <c:v>0.92401779095626302</c:v>
                </c:pt>
                <c:pt idx="7">
                  <c:v>0.93269088213491402</c:v>
                </c:pt>
              </c:numCache>
            </c:numRef>
          </c:val>
          <c:extLst>
            <c:ext xmlns:c16="http://schemas.microsoft.com/office/drawing/2014/chart" uri="{C3380CC4-5D6E-409C-BE32-E72D297353CC}">
              <c16:uniqueId val="{00000000-5402-4ED7-A7DF-796690734051}"/>
            </c:ext>
          </c:extLst>
        </c:ser>
        <c:dLbls>
          <c:showLegendKey val="0"/>
          <c:showVal val="0"/>
          <c:showCatName val="0"/>
          <c:showSerName val="0"/>
          <c:showPercent val="0"/>
          <c:showBubbleSize val="0"/>
        </c:dLbls>
        <c:gapWidth val="182"/>
        <c:axId val="552071856"/>
        <c:axId val="552074808"/>
      </c:barChart>
      <c:catAx>
        <c:axId val="552071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4808"/>
        <c:crosses val="autoZero"/>
        <c:auto val="1"/>
        <c:lblAlgn val="ctr"/>
        <c:lblOffset val="100"/>
        <c:noMultiLvlLbl val="0"/>
      </c:catAx>
      <c:valAx>
        <c:axId val="552074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1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均值</a:t>
            </a:r>
            <a:r>
              <a:rPr lang="en-US" altLang="zh-CN" dirty="0"/>
              <a:t>+</a:t>
            </a:r>
            <a:r>
              <a:rPr lang="zh-CN" altLang="en-US" dirty="0"/>
              <a:t>方差</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test_accuracy!$B$1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test_accuracy!$A$2:$A$8</c:f>
              <c:strCache>
                <c:ptCount val="7"/>
                <c:pt idx="0">
                  <c:v>逻辑回归</c:v>
                </c:pt>
                <c:pt idx="1">
                  <c:v>SVM</c:v>
                </c:pt>
                <c:pt idx="2">
                  <c:v>决策树</c:v>
                </c:pt>
                <c:pt idx="3">
                  <c:v>K-临近</c:v>
                </c:pt>
                <c:pt idx="4">
                  <c:v>梯度提升决策树</c:v>
                </c:pt>
                <c:pt idx="5">
                  <c:v>随机森林</c:v>
                </c:pt>
                <c:pt idx="6">
                  <c:v>XGBoost</c:v>
                </c:pt>
              </c:strCache>
            </c:strRef>
          </c:cat>
          <c:val>
            <c:numRef>
              <c:f>test_accuracy!$B$2:$B$8</c:f>
              <c:numCache>
                <c:formatCode>General</c:formatCode>
                <c:ptCount val="7"/>
                <c:pt idx="0">
                  <c:v>0.92008895478131902</c:v>
                </c:pt>
                <c:pt idx="1">
                  <c:v>0.93424759080800501</c:v>
                </c:pt>
                <c:pt idx="2">
                  <c:v>0.942105263157894</c:v>
                </c:pt>
                <c:pt idx="3">
                  <c:v>0.95693106004447703</c:v>
                </c:pt>
                <c:pt idx="4">
                  <c:v>0.96493699036323199</c:v>
                </c:pt>
                <c:pt idx="5">
                  <c:v>0.97272053372868705</c:v>
                </c:pt>
                <c:pt idx="6">
                  <c:v>0.97924388435878396</c:v>
                </c:pt>
              </c:numCache>
            </c:numRef>
          </c:val>
          <c:extLst>
            <c:ext xmlns:c16="http://schemas.microsoft.com/office/drawing/2014/chart" uri="{C3380CC4-5D6E-409C-BE32-E72D297353CC}">
              <c16:uniqueId val="{00000000-1BDD-4FCD-971E-FF3A6F95F5A1}"/>
            </c:ext>
          </c:extLst>
        </c:ser>
        <c:dLbls>
          <c:showLegendKey val="0"/>
          <c:showVal val="0"/>
          <c:showCatName val="0"/>
          <c:showSerName val="0"/>
          <c:showPercent val="0"/>
          <c:showBubbleSize val="0"/>
        </c:dLbls>
        <c:gapWidth val="182"/>
        <c:axId val="647398824"/>
        <c:axId val="647399480"/>
      </c:barChart>
      <c:catAx>
        <c:axId val="647398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7399480"/>
        <c:crosses val="autoZero"/>
        <c:auto val="1"/>
        <c:lblAlgn val="ctr"/>
        <c:lblOffset val="100"/>
        <c:noMultiLvlLbl val="0"/>
      </c:catAx>
      <c:valAx>
        <c:axId val="6473994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7398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原始特征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ystest_accuracy!$B$1</c:f>
              <c:strCache>
                <c:ptCount val="1"/>
                <c:pt idx="0">
                  <c:v>accuracy</c:v>
                </c:pt>
              </c:strCache>
            </c:strRef>
          </c:tx>
          <c:spPr>
            <a:solidFill>
              <a:schemeClr val="accent1"/>
            </a:solidFill>
            <a:ln>
              <a:noFill/>
            </a:ln>
            <a:effectLst/>
          </c:spPr>
          <c:invertIfNegative val="0"/>
          <c:dLbls>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0F8-42A4-9BCF-AC561E83CE2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ystest_accuracy!$A$2:$A$10</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ystest_accuracy!$B$2:$B$10</c:f>
              <c:numCache>
                <c:formatCode>General</c:formatCode>
                <c:ptCount val="9"/>
                <c:pt idx="0">
                  <c:v>0.88220904373609998</c:v>
                </c:pt>
                <c:pt idx="1">
                  <c:v>0.88280207561156399</c:v>
                </c:pt>
                <c:pt idx="2">
                  <c:v>0.89488510007412903</c:v>
                </c:pt>
                <c:pt idx="3">
                  <c:v>0.89525574499629301</c:v>
                </c:pt>
                <c:pt idx="4">
                  <c:v>0.90956263899184497</c:v>
                </c:pt>
                <c:pt idx="5">
                  <c:v>0.91786508524833199</c:v>
                </c:pt>
                <c:pt idx="6">
                  <c:v>0.92401779095626302</c:v>
                </c:pt>
                <c:pt idx="7">
                  <c:v>0.93269088213491402</c:v>
                </c:pt>
              </c:numCache>
            </c:numRef>
          </c:val>
          <c:extLst>
            <c:ext xmlns:c16="http://schemas.microsoft.com/office/drawing/2014/chart" uri="{C3380CC4-5D6E-409C-BE32-E72D297353CC}">
              <c16:uniqueId val="{00000000-B0F8-42A4-9BCF-AC561E83CE21}"/>
            </c:ext>
          </c:extLst>
        </c:ser>
        <c:dLbls>
          <c:showLegendKey val="0"/>
          <c:showVal val="0"/>
          <c:showCatName val="0"/>
          <c:showSerName val="0"/>
          <c:showPercent val="0"/>
          <c:showBubbleSize val="0"/>
        </c:dLbls>
        <c:gapWidth val="182"/>
        <c:axId val="552071856"/>
        <c:axId val="552074808"/>
      </c:barChart>
      <c:catAx>
        <c:axId val="552071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4808"/>
        <c:crosses val="autoZero"/>
        <c:auto val="1"/>
        <c:lblAlgn val="ctr"/>
        <c:lblOffset val="100"/>
        <c:noMultiLvlLbl val="0"/>
      </c:catAx>
      <c:valAx>
        <c:axId val="552074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1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卷积特征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test_accuracy!$B$1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test_accuracy!$A$2:$A$8</c:f>
              <c:strCache>
                <c:ptCount val="7"/>
                <c:pt idx="0">
                  <c:v>决策树</c:v>
                </c:pt>
                <c:pt idx="1">
                  <c:v>逻辑回归</c:v>
                </c:pt>
                <c:pt idx="2">
                  <c:v>SVM</c:v>
                </c:pt>
                <c:pt idx="3">
                  <c:v>梯度提升决策树</c:v>
                </c:pt>
                <c:pt idx="4">
                  <c:v>XGBoost</c:v>
                </c:pt>
                <c:pt idx="5">
                  <c:v>K-临近</c:v>
                </c:pt>
                <c:pt idx="6">
                  <c:v>随机森林</c:v>
                </c:pt>
              </c:strCache>
            </c:strRef>
          </c:cat>
          <c:val>
            <c:numRef>
              <c:f>test_accuracy!$B$2:$B$8</c:f>
              <c:numCache>
                <c:formatCode>General</c:formatCode>
                <c:ptCount val="7"/>
                <c:pt idx="0">
                  <c:v>0.96819866567827995</c:v>
                </c:pt>
                <c:pt idx="1">
                  <c:v>0.97909562638991798</c:v>
                </c:pt>
                <c:pt idx="2">
                  <c:v>0.98510007412898404</c:v>
                </c:pt>
                <c:pt idx="3">
                  <c:v>0.99095626389918401</c:v>
                </c:pt>
                <c:pt idx="4">
                  <c:v>0.99199406968124504</c:v>
                </c:pt>
                <c:pt idx="5">
                  <c:v>0.992512972572275</c:v>
                </c:pt>
                <c:pt idx="6">
                  <c:v>0.994885100074129</c:v>
                </c:pt>
              </c:numCache>
            </c:numRef>
          </c:val>
          <c:extLst>
            <c:ext xmlns:c16="http://schemas.microsoft.com/office/drawing/2014/chart" uri="{C3380CC4-5D6E-409C-BE32-E72D297353CC}">
              <c16:uniqueId val="{00000000-3948-461D-A495-F12246F33391}"/>
            </c:ext>
          </c:extLst>
        </c:ser>
        <c:dLbls>
          <c:showLegendKey val="0"/>
          <c:showVal val="0"/>
          <c:showCatName val="0"/>
          <c:showSerName val="0"/>
          <c:showPercent val="0"/>
          <c:showBubbleSize val="0"/>
        </c:dLbls>
        <c:gapWidth val="182"/>
        <c:axId val="571881040"/>
        <c:axId val="571883336"/>
      </c:barChart>
      <c:catAx>
        <c:axId val="571881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1883336"/>
        <c:crosses val="autoZero"/>
        <c:auto val="1"/>
        <c:lblAlgn val="ctr"/>
        <c:lblOffset val="100"/>
        <c:noMultiLvlLbl val="0"/>
      </c:catAx>
      <c:valAx>
        <c:axId val="571883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1881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原始特征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ystest_accuracy!$B$1</c:f>
              <c:strCache>
                <c:ptCount val="1"/>
                <c:pt idx="0">
                  <c:v>accuracy</c:v>
                </c:pt>
              </c:strCache>
            </c:strRef>
          </c:tx>
          <c:spPr>
            <a:solidFill>
              <a:schemeClr val="accent1"/>
            </a:solidFill>
            <a:ln>
              <a:noFill/>
            </a:ln>
            <a:effectLst/>
          </c:spPr>
          <c:invertIfNegative val="0"/>
          <c:dLbls>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C4-4B87-9BAD-252B646D8F8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ystest_accuracy!$A$2:$A$10</c:f>
              <c:strCache>
                <c:ptCount val="8"/>
                <c:pt idx="0">
                  <c:v>决策树</c:v>
                </c:pt>
                <c:pt idx="1">
                  <c:v>逻辑回归</c:v>
                </c:pt>
                <c:pt idx="2">
                  <c:v>NN</c:v>
                </c:pt>
                <c:pt idx="3">
                  <c:v>SVM</c:v>
                </c:pt>
                <c:pt idx="4">
                  <c:v>梯度提升决策树</c:v>
                </c:pt>
                <c:pt idx="5">
                  <c:v>K-临近</c:v>
                </c:pt>
                <c:pt idx="6">
                  <c:v>随机森林</c:v>
                </c:pt>
                <c:pt idx="7">
                  <c:v>XGBoost</c:v>
                </c:pt>
              </c:strCache>
            </c:strRef>
          </c:cat>
          <c:val>
            <c:numRef>
              <c:f>ystest_accuracy!$B$2:$B$10</c:f>
              <c:numCache>
                <c:formatCode>General</c:formatCode>
                <c:ptCount val="9"/>
                <c:pt idx="0">
                  <c:v>0.88220904373609998</c:v>
                </c:pt>
                <c:pt idx="1">
                  <c:v>0.88280207561156399</c:v>
                </c:pt>
                <c:pt idx="2">
                  <c:v>0.89488510007412903</c:v>
                </c:pt>
                <c:pt idx="3">
                  <c:v>0.89525574499629301</c:v>
                </c:pt>
                <c:pt idx="4">
                  <c:v>0.90956263899184497</c:v>
                </c:pt>
                <c:pt idx="5">
                  <c:v>0.91786508524833199</c:v>
                </c:pt>
                <c:pt idx="6">
                  <c:v>0.92401779095626302</c:v>
                </c:pt>
                <c:pt idx="7">
                  <c:v>0.93269088213491402</c:v>
                </c:pt>
              </c:numCache>
            </c:numRef>
          </c:val>
          <c:extLst>
            <c:ext xmlns:c16="http://schemas.microsoft.com/office/drawing/2014/chart" uri="{C3380CC4-5D6E-409C-BE32-E72D297353CC}">
              <c16:uniqueId val="{00000001-93C4-4B87-9BAD-252B646D8F8E}"/>
            </c:ext>
          </c:extLst>
        </c:ser>
        <c:dLbls>
          <c:showLegendKey val="0"/>
          <c:showVal val="0"/>
          <c:showCatName val="0"/>
          <c:showSerName val="0"/>
          <c:showPercent val="0"/>
          <c:showBubbleSize val="0"/>
        </c:dLbls>
        <c:gapWidth val="182"/>
        <c:axId val="552071856"/>
        <c:axId val="552074808"/>
      </c:barChart>
      <c:catAx>
        <c:axId val="552071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4808"/>
        <c:crosses val="autoZero"/>
        <c:auto val="1"/>
        <c:lblAlgn val="ctr"/>
        <c:lblOffset val="100"/>
        <c:noMultiLvlLbl val="0"/>
      </c:catAx>
      <c:valAx>
        <c:axId val="552074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2071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条件概率特征</a:t>
            </a:r>
            <a:endParaRPr lang="en-US" altLang="zh-C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XGBoosttest_accuracy!$B$1</c:f>
              <c:strCache>
                <c:ptCount val="1"/>
                <c:pt idx="0">
                  <c:v>accuracy</c:v>
                </c:pt>
              </c:strCache>
            </c:strRef>
          </c:tx>
          <c:spPr>
            <a:solidFill>
              <a:schemeClr val="accent1"/>
            </a:solidFill>
            <a:ln>
              <a:noFill/>
            </a:ln>
            <a:effectLst/>
          </c:spPr>
          <c:invertIfNegative val="0"/>
          <c:cat>
            <c:strRef>
              <c:f>XGBoosttest_accuracy!$A$2:$A$8</c:f>
              <c:strCache>
                <c:ptCount val="7"/>
                <c:pt idx="0">
                  <c:v>逻辑回归</c:v>
                </c:pt>
                <c:pt idx="1">
                  <c:v>梯度提升决策树</c:v>
                </c:pt>
                <c:pt idx="2">
                  <c:v>随机森林</c:v>
                </c:pt>
                <c:pt idx="3">
                  <c:v>决策树</c:v>
                </c:pt>
                <c:pt idx="4">
                  <c:v>K-临近</c:v>
                </c:pt>
                <c:pt idx="5">
                  <c:v>SVM</c:v>
                </c:pt>
                <c:pt idx="6">
                  <c:v>XGBoost</c:v>
                </c:pt>
              </c:strCache>
            </c:strRef>
          </c:cat>
          <c:val>
            <c:numRef>
              <c:f>XGBoosttest_accuracy!$B$2:$B$8</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E21A-4021-9D31-860A0BD20A1E}"/>
            </c:ext>
          </c:extLst>
        </c:ser>
        <c:dLbls>
          <c:showLegendKey val="0"/>
          <c:showVal val="0"/>
          <c:showCatName val="0"/>
          <c:showSerName val="0"/>
          <c:showPercent val="0"/>
          <c:showBubbleSize val="0"/>
        </c:dLbls>
        <c:gapWidth val="182"/>
        <c:axId val="550190840"/>
        <c:axId val="550192152"/>
      </c:barChart>
      <c:catAx>
        <c:axId val="5501908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0192152"/>
        <c:crosses val="autoZero"/>
        <c:auto val="1"/>
        <c:lblAlgn val="ctr"/>
        <c:lblOffset val="100"/>
        <c:noMultiLvlLbl val="0"/>
      </c:catAx>
      <c:valAx>
        <c:axId val="5501921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0190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2018/11/20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3</a:t>
            </a:fld>
            <a:endParaRPr lang="zh-CN" altLang="en-US"/>
          </a:p>
        </p:txBody>
      </p:sp>
    </p:spTree>
    <p:extLst>
      <p:ext uri="{BB962C8B-B14F-4D97-AF65-F5344CB8AC3E}">
        <p14:creationId xmlns:p14="http://schemas.microsoft.com/office/powerpoint/2010/main" val="335328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由于近几年来机器视觉和自然语言领域的兴起，各种数据的特征提取也受到了各行各业的广泛的关注</a:t>
            </a:r>
            <a:endParaRPr lang="en-US" altLang="zh-CN" dirty="0"/>
          </a:p>
          <a:p>
            <a:r>
              <a:rPr lang="zh-CN" altLang="en-US" dirty="0"/>
              <a:t>提升算法由于近几年来各种数据算法的兴起，也追受各界的追捧</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4</a:t>
            </a:fld>
            <a:endParaRPr lang="zh-CN" altLang="en-US"/>
          </a:p>
        </p:txBody>
      </p:sp>
    </p:spTree>
    <p:extLst>
      <p:ext uri="{BB962C8B-B14F-4D97-AF65-F5344CB8AC3E}">
        <p14:creationId xmlns:p14="http://schemas.microsoft.com/office/powerpoint/2010/main" val="220190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提升模式是指上就是一种加法模型，通过</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9</a:t>
            </a:fld>
            <a:endParaRPr lang="zh-CN" altLang="en-US"/>
          </a:p>
        </p:txBody>
      </p:sp>
    </p:spTree>
    <p:extLst>
      <p:ext uri="{BB962C8B-B14F-4D97-AF65-F5344CB8AC3E}">
        <p14:creationId xmlns:p14="http://schemas.microsoft.com/office/powerpoint/2010/main" val="114109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求解负梯度方向去残差拟合</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10</a:t>
            </a:fld>
            <a:endParaRPr lang="zh-CN" altLang="en-US"/>
          </a:p>
        </p:txBody>
      </p:sp>
    </p:spTree>
    <p:extLst>
      <p:ext uri="{BB962C8B-B14F-4D97-AF65-F5344CB8AC3E}">
        <p14:creationId xmlns:p14="http://schemas.microsoft.com/office/powerpoint/2010/main" val="337834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XGBoost</a:t>
            </a:r>
            <a:r>
              <a:rPr lang="zh-CN" altLang="en-US" dirty="0"/>
              <a:t>也是一种加法提升树，只不过在损失函数和求解参数过程中族谱了一些优化，稳定和精准</a:t>
            </a:r>
            <a:endParaRPr lang="en-US" altLang="zh-CN" dirty="0"/>
          </a:p>
          <a:p>
            <a:endParaRPr lang="en-US" altLang="zh-CN" dirty="0"/>
          </a:p>
          <a:p>
            <a:r>
              <a:rPr lang="zh-CN" altLang="en-US" dirty="0"/>
              <a:t>梯度下降比较连续和光滑</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11</a:t>
            </a:fld>
            <a:endParaRPr lang="zh-CN" altLang="en-US"/>
          </a:p>
        </p:txBody>
      </p:sp>
    </p:spTree>
    <p:extLst>
      <p:ext uri="{BB962C8B-B14F-4D97-AF65-F5344CB8AC3E}">
        <p14:creationId xmlns:p14="http://schemas.microsoft.com/office/powerpoint/2010/main" val="210625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7DBA15-3F6E-4149-9019-6609FD57F75E}" type="slidenum">
              <a:rPr lang="zh-CN" altLang="en-US" smtClean="0"/>
              <a:t>12</a:t>
            </a:fld>
            <a:endParaRPr lang="zh-CN" altLang="en-US"/>
          </a:p>
        </p:txBody>
      </p:sp>
    </p:spTree>
    <p:extLst>
      <p:ext uri="{BB962C8B-B14F-4D97-AF65-F5344CB8AC3E}">
        <p14:creationId xmlns:p14="http://schemas.microsoft.com/office/powerpoint/2010/main" val="210219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黑色的点代表分类错误的点</a:t>
            </a:r>
          </a:p>
        </p:txBody>
      </p:sp>
      <p:sp>
        <p:nvSpPr>
          <p:cNvPr id="4" name="灯片编号占位符 3"/>
          <p:cNvSpPr>
            <a:spLocks noGrp="1"/>
          </p:cNvSpPr>
          <p:nvPr>
            <p:ph type="sldNum" sz="quarter" idx="5"/>
          </p:nvPr>
        </p:nvSpPr>
        <p:spPr/>
        <p:txBody>
          <a:bodyPr/>
          <a:lstStyle/>
          <a:p>
            <a:fld id="{2C7DBA15-3F6E-4149-9019-6609FD57F75E}" type="slidenum">
              <a:rPr lang="zh-CN" altLang="en-US" smtClean="0"/>
              <a:t>18</a:t>
            </a:fld>
            <a:endParaRPr lang="zh-CN" altLang="en-US"/>
          </a:p>
        </p:txBody>
      </p:sp>
    </p:spTree>
    <p:extLst>
      <p:ext uri="{BB962C8B-B14F-4D97-AF65-F5344CB8AC3E}">
        <p14:creationId xmlns:p14="http://schemas.microsoft.com/office/powerpoint/2010/main" val="192378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2438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355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010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4" name="矩形 3"/>
          <p:cNvSpPr/>
          <p:nvPr userDrawn="1"/>
        </p:nvSpPr>
        <p:spPr>
          <a:xfrm>
            <a:off x="-18510" y="0"/>
            <a:ext cx="916251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7" name="矩形 136"/>
          <p:cNvSpPr/>
          <p:nvPr userDrawn="1"/>
        </p:nvSpPr>
        <p:spPr>
          <a:xfrm>
            <a:off x="-18510" y="5301208"/>
            <a:ext cx="916251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KSO_Shape"/>
          <p:cNvSpPr>
            <a:spLocks/>
          </p:cNvSpPr>
          <p:nvPr userDrawn="1"/>
        </p:nvSpPr>
        <p:spPr bwMode="auto">
          <a:xfrm>
            <a:off x="6030162" y="2564904"/>
            <a:ext cx="2485216"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350"/>
          </a:p>
        </p:txBody>
      </p:sp>
      <p:sp>
        <p:nvSpPr>
          <p:cNvPr id="146" name="文本占位符 145"/>
          <p:cNvSpPr>
            <a:spLocks noGrp="1"/>
          </p:cNvSpPr>
          <p:nvPr>
            <p:ph type="body" sz="quarter" idx="10" hasCustomPrompt="1"/>
          </p:nvPr>
        </p:nvSpPr>
        <p:spPr>
          <a:xfrm>
            <a:off x="629562" y="2924945"/>
            <a:ext cx="4911984" cy="808633"/>
          </a:xfrm>
          <a:prstGeom prst="rect">
            <a:avLst/>
          </a:prstGeom>
        </p:spPr>
        <p:txBody>
          <a:bodyPr/>
          <a:lstStyle>
            <a:lvl1pPr marL="0" indent="0" algn="l">
              <a:buNone/>
              <a:defRPr sz="3600" b="1">
                <a:solidFill>
                  <a:schemeClr val="tx1">
                    <a:lumMod val="85000"/>
                    <a:lumOff val="15000"/>
                  </a:schemeClr>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629562" y="3958959"/>
            <a:ext cx="2534329" cy="503237"/>
          </a:xfrm>
          <a:prstGeom prst="rect">
            <a:avLst/>
          </a:prstGeom>
        </p:spPr>
        <p:txBody>
          <a:bodyPr/>
          <a:lstStyle>
            <a:lvl1pPr>
              <a:defRPr sz="1800" b="1">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学院：金融学院</a:t>
            </a:r>
          </a:p>
        </p:txBody>
      </p:sp>
      <p:sp>
        <p:nvSpPr>
          <p:cNvPr id="150" name="文本占位符 148"/>
          <p:cNvSpPr>
            <a:spLocks noGrp="1"/>
          </p:cNvSpPr>
          <p:nvPr>
            <p:ph type="body" sz="quarter" idx="12" hasCustomPrompt="1"/>
          </p:nvPr>
        </p:nvSpPr>
        <p:spPr>
          <a:xfrm>
            <a:off x="3271903" y="3958959"/>
            <a:ext cx="2542235" cy="503237"/>
          </a:xfrm>
          <a:prstGeom prst="rect">
            <a:avLst/>
          </a:prstGeom>
        </p:spPr>
        <p:txBody>
          <a:bodyPr/>
          <a:lstStyle>
            <a:lvl1pPr>
              <a:defRPr sz="1800" b="1">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专业：国际金融</a:t>
            </a:r>
          </a:p>
        </p:txBody>
      </p:sp>
      <p:sp>
        <p:nvSpPr>
          <p:cNvPr id="151" name="文本占位符 148"/>
          <p:cNvSpPr>
            <a:spLocks noGrp="1"/>
          </p:cNvSpPr>
          <p:nvPr>
            <p:ph type="body" sz="quarter" idx="13" hasCustomPrompt="1"/>
          </p:nvPr>
        </p:nvSpPr>
        <p:spPr>
          <a:xfrm>
            <a:off x="5038329" y="5950100"/>
            <a:ext cx="1963941" cy="503237"/>
          </a:xfrm>
          <a:prstGeom prst="rect">
            <a:avLst/>
          </a:prstGeom>
        </p:spPr>
        <p:txBody>
          <a:bodyPr/>
          <a:lstStyle>
            <a:lvl1pPr>
              <a:defRPr sz="18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答辩人：北纬君</a:t>
            </a:r>
          </a:p>
        </p:txBody>
      </p:sp>
      <p:sp>
        <p:nvSpPr>
          <p:cNvPr id="152" name="文本占位符 148"/>
          <p:cNvSpPr>
            <a:spLocks noGrp="1"/>
          </p:cNvSpPr>
          <p:nvPr>
            <p:ph type="body" sz="quarter" idx="14" hasCustomPrompt="1"/>
          </p:nvPr>
        </p:nvSpPr>
        <p:spPr>
          <a:xfrm>
            <a:off x="7106329" y="5950100"/>
            <a:ext cx="2037671" cy="503237"/>
          </a:xfrm>
          <a:prstGeom prst="rect">
            <a:avLst/>
          </a:prstGeom>
        </p:spPr>
        <p:txBody>
          <a:bodyPr/>
          <a:lstStyle>
            <a:lvl1pPr marL="0" indent="0">
              <a:buNone/>
              <a:defRPr sz="18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指导老师：北纬君</a:t>
            </a:r>
          </a:p>
        </p:txBody>
      </p:sp>
    </p:spTree>
    <p:extLst>
      <p:ext uri="{BB962C8B-B14F-4D97-AF65-F5344CB8AC3E}">
        <p14:creationId xmlns:p14="http://schemas.microsoft.com/office/powerpoint/2010/main" val="2673367259"/>
      </p:ext>
    </p:extLst>
  </p:cSld>
  <p:clrMapOvr>
    <a:masterClrMapping/>
  </p:clrMapOvr>
  <p:extLst mod="1">
    <p:ext uri="{DCECCB84-F9BA-43D5-87BE-67443E8EF086}">
      <p15:sldGuideLst xmlns:p15="http://schemas.microsoft.com/office/powerpoint/2012/main">
        <p15:guide id="1" pos="2846">
          <p15:clr>
            <a:srgbClr val="FBAE40"/>
          </p15:clr>
        </p15:guide>
        <p15:guide id="2" pos="538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35192"/>
      </p:ext>
    </p:extLst>
  </p:cSld>
  <p:clrMapOvr>
    <a:masterClrMapping/>
  </p:clrMapOvr>
  <p:extLst mod="1">
    <p:ext uri="{DCECCB84-F9BA-43D5-87BE-67443E8EF086}">
      <p15:sldGuideLst xmlns:p15="http://schemas.microsoft.com/office/powerpoint/2012/main">
        <p15:guide id="1" pos="2880">
          <p15:clr>
            <a:srgbClr val="FBAE40"/>
          </p15:clr>
        </p15:guide>
        <p15:guide id="2" pos="538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文本占位符 6"/>
          <p:cNvSpPr>
            <a:spLocks noGrp="1"/>
          </p:cNvSpPr>
          <p:nvPr>
            <p:ph type="body" sz="quarter" idx="10" hasCustomPrompt="1"/>
          </p:nvPr>
        </p:nvSpPr>
        <p:spPr>
          <a:xfrm>
            <a:off x="344958" y="278937"/>
            <a:ext cx="648072" cy="1008063"/>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348250"/>
            <a:ext cx="3439800" cy="496824"/>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407372"/>
            <a:ext cx="230598"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52172"/>
      </p:ext>
    </p:extLst>
  </p:cSld>
  <p:clrMapOvr>
    <a:masterClrMapping/>
  </p:clrMapOvr>
  <p:extLst mod="1">
    <p:ext uri="{DCECCB84-F9BA-43D5-87BE-67443E8EF086}">
      <p15:sldGuideLst xmlns:p15="http://schemas.microsoft.com/office/powerpoint/2012/main">
        <p15:guide id="1" pos="2880" userDrawn="1">
          <p15:clr>
            <a:srgbClr val="FBAE40"/>
          </p15:clr>
        </p15:guide>
        <p15:guide id="2" pos="538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mod="1">
    <p:ext uri="{DCECCB84-F9BA-43D5-87BE-67443E8EF086}">
      <p15:sldGuideLst xmlns:p15="http://schemas.microsoft.com/office/powerpoint/2012/main">
        <p15:guide id="1" pos="2880" userDrawn="1">
          <p15:clr>
            <a:srgbClr val="FBAE40"/>
          </p15:clr>
        </p15:guide>
        <p15:guide id="2" pos="538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sp>
        <p:nvSpPr>
          <p:cNvPr id="3" name="矩形 2"/>
          <p:cNvSpPr/>
          <p:nvPr userDrawn="1"/>
        </p:nvSpPr>
        <p:spPr>
          <a:xfrm>
            <a:off x="0" y="0"/>
            <a:ext cx="2519772"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userDrawn="1"/>
        </p:nvSpPr>
        <p:spPr>
          <a:xfrm>
            <a:off x="467544" y="836712"/>
            <a:ext cx="1502913" cy="784830"/>
          </a:xfrm>
          <a:prstGeom prst="rect">
            <a:avLst/>
          </a:prstGeom>
          <a:noFill/>
        </p:spPr>
        <p:txBody>
          <a:bodyPr wrap="square" rtlCol="0">
            <a:spAutoFit/>
          </a:bodyPr>
          <a:lstStyle/>
          <a:p>
            <a:pPr algn="dist"/>
            <a:r>
              <a:rPr lang="zh-CN" altLang="en-US" sz="45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622621" y="1852375"/>
            <a:ext cx="1192760" cy="369332"/>
          </a:xfrm>
          <a:prstGeom prst="rect">
            <a:avLst/>
          </a:prstGeom>
          <a:noFill/>
        </p:spPr>
        <p:txBody>
          <a:bodyPr wrap="square" rtlCol="0">
            <a:spAutoFit/>
          </a:bodyPr>
          <a:lstStyle/>
          <a:p>
            <a:pPr algn="dist"/>
            <a:r>
              <a:rPr lang="en-US" altLang="zh-CN" sz="1800" b="0" dirty="0">
                <a:solidFill>
                  <a:schemeClr val="bg1"/>
                </a:solidFill>
                <a:latin typeface="华文细黑" panose="02010600040101010101" pitchFamily="2" charset="-122"/>
                <a:ea typeface="华文细黑" panose="02010600040101010101" pitchFamily="2" charset="-122"/>
              </a:rPr>
              <a:t>contents</a:t>
            </a:r>
            <a:endParaRPr lang="zh-CN" altLang="en-US" sz="18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3869922" y="1885470"/>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3869922" y="2650072"/>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3869922" y="3414673"/>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3869922" y="4179276"/>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3869922" y="4943878"/>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3869922" y="5708478"/>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5004048" y="1935872"/>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5004048" y="2731007"/>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5004048" y="3485862"/>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5004048" y="4250464"/>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5004048" y="5015066"/>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5004048" y="5805264"/>
            <a:ext cx="324036"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5544108" y="1885470"/>
            <a:ext cx="1674186"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5544108" y="2656558"/>
            <a:ext cx="2376264"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5544108" y="3411413"/>
            <a:ext cx="2376264"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5544108" y="4179507"/>
            <a:ext cx="2376264"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5544108" y="4956677"/>
            <a:ext cx="2376264"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5544108" y="5709143"/>
            <a:ext cx="2376264" cy="503237"/>
          </a:xfrm>
          <a:prstGeom prst="rect">
            <a:avLst/>
          </a:prstGeom>
        </p:spPr>
        <p:txBody>
          <a:bodyPr/>
          <a:lstStyle>
            <a:lvl1pPr marL="0" indent="0">
              <a:buNone/>
              <a:defRPr sz="2400" b="1" baseline="0">
                <a:solidFill>
                  <a:srgbClr val="20517C"/>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研究结论</a:t>
            </a:r>
          </a:p>
        </p:txBody>
      </p:sp>
    </p:spTree>
    <p:extLst>
      <p:ext uri="{BB962C8B-B14F-4D97-AF65-F5344CB8AC3E}">
        <p14:creationId xmlns:p14="http://schemas.microsoft.com/office/powerpoint/2010/main" val="2751038145"/>
      </p:ext>
    </p:extLst>
  </p:cSld>
  <p:clrMapOvr>
    <a:masterClrMapping/>
  </p:clrMapOvr>
  <p:extLst mod="1">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1537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912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76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84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81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549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0197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0124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11/20/2018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7970454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6" r:id="rId13"/>
    <p:sldLayoutId id="2147483668" r:id="rId14"/>
    <p:sldLayoutId id="2147483670" r:id="rId15"/>
    <p:sldLayoutId id="21474836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xml"/><Relationship Id="rId7" Type="http://schemas.openxmlformats.org/officeDocument/2006/relationships/image" Target="../media/image9.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5.emf"/><Relationship Id="rId3" Type="http://schemas.openxmlformats.org/officeDocument/2006/relationships/notesSlide" Target="../notesSlides/notesSlide5.xml"/><Relationship Id="rId7" Type="http://schemas.openxmlformats.org/officeDocument/2006/relationships/image" Target="../media/image9.wmf"/><Relationship Id="rId12" Type="http://schemas.openxmlformats.org/officeDocument/2006/relationships/image" Target="../media/image14.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13.wmf"/><Relationship Id="rId5" Type="http://schemas.openxmlformats.org/officeDocument/2006/relationships/image" Target="../media/image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emf"/><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e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emf"/><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9.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95533" y="2822525"/>
            <a:ext cx="5324639" cy="606475"/>
          </a:xfrm>
        </p:spPr>
        <p:txBody>
          <a:bodyPr>
            <a:normAutofit/>
          </a:bodyPr>
          <a:lstStyle/>
          <a:p>
            <a:r>
              <a:rPr lang="zh-CN" altLang="en-US" sz="2100" dirty="0"/>
              <a:t>机器学习中数据特征提取与提升算法的研究</a:t>
            </a:r>
          </a:p>
        </p:txBody>
      </p:sp>
      <p:sp>
        <p:nvSpPr>
          <p:cNvPr id="3" name="文本占位符 2"/>
          <p:cNvSpPr>
            <a:spLocks noGrp="1"/>
          </p:cNvSpPr>
          <p:nvPr>
            <p:ph type="body" sz="quarter" idx="11"/>
          </p:nvPr>
        </p:nvSpPr>
        <p:spPr>
          <a:xfrm>
            <a:off x="471497" y="4239090"/>
            <a:ext cx="2534329" cy="377428"/>
          </a:xfrm>
        </p:spPr>
        <p:txBody>
          <a:bodyPr/>
          <a:lstStyle/>
          <a:p>
            <a:pPr marL="0" indent="0">
              <a:buNone/>
            </a:pPr>
            <a:r>
              <a:rPr lang="zh-CN" altLang="en-US" dirty="0"/>
              <a:t>学院：数理学院</a:t>
            </a:r>
          </a:p>
          <a:p>
            <a:pPr marL="0" indent="0">
              <a:buNone/>
            </a:pPr>
            <a:endParaRPr lang="zh-CN" altLang="en-US" dirty="0"/>
          </a:p>
        </p:txBody>
      </p:sp>
      <p:sp>
        <p:nvSpPr>
          <p:cNvPr id="4" name="文本占位符 3"/>
          <p:cNvSpPr>
            <a:spLocks noGrp="1"/>
          </p:cNvSpPr>
          <p:nvPr>
            <p:ph type="body" sz="quarter" idx="12"/>
          </p:nvPr>
        </p:nvSpPr>
        <p:spPr>
          <a:xfrm>
            <a:off x="3113839" y="4239090"/>
            <a:ext cx="2542235" cy="377428"/>
          </a:xfrm>
        </p:spPr>
        <p:txBody>
          <a:bodyPr/>
          <a:lstStyle/>
          <a:p>
            <a:pPr marL="0" indent="0">
              <a:buNone/>
            </a:pPr>
            <a:r>
              <a:rPr lang="zh-CN" altLang="en-US" dirty="0"/>
              <a:t>专业：计算机技术专业</a:t>
            </a:r>
          </a:p>
          <a:p>
            <a:pPr marL="0" indent="0">
              <a:buNone/>
            </a:pPr>
            <a:endParaRPr lang="zh-CN" altLang="en-US" dirty="0"/>
          </a:p>
        </p:txBody>
      </p:sp>
      <p:sp>
        <p:nvSpPr>
          <p:cNvPr id="5" name="文本占位符 4"/>
          <p:cNvSpPr>
            <a:spLocks noGrp="1"/>
          </p:cNvSpPr>
          <p:nvPr>
            <p:ph type="body" sz="quarter" idx="13"/>
          </p:nvPr>
        </p:nvSpPr>
        <p:spPr>
          <a:xfrm>
            <a:off x="3923928" y="5821265"/>
            <a:ext cx="2287977" cy="377428"/>
          </a:xfrm>
        </p:spPr>
        <p:txBody>
          <a:bodyPr/>
          <a:lstStyle/>
          <a:p>
            <a:pPr marL="0" indent="0">
              <a:buNone/>
            </a:pPr>
            <a:r>
              <a:rPr lang="zh-CN" altLang="en-US" dirty="0"/>
              <a:t>学生：孙金龙</a:t>
            </a:r>
          </a:p>
        </p:txBody>
      </p:sp>
      <p:sp>
        <p:nvSpPr>
          <p:cNvPr id="6" name="文本占位符 5"/>
          <p:cNvSpPr>
            <a:spLocks noGrp="1"/>
          </p:cNvSpPr>
          <p:nvPr>
            <p:ph type="body" sz="quarter" idx="14"/>
          </p:nvPr>
        </p:nvSpPr>
        <p:spPr>
          <a:xfrm>
            <a:off x="6444208" y="5821265"/>
            <a:ext cx="2699792" cy="503237"/>
          </a:xfrm>
        </p:spPr>
        <p:txBody>
          <a:bodyPr>
            <a:normAutofit/>
          </a:bodyPr>
          <a:lstStyle/>
          <a:p>
            <a:r>
              <a:rPr lang="zh-CN" altLang="en-US" dirty="0"/>
              <a:t>指导老师：高世臣 教授</a:t>
            </a:r>
            <a:endParaRPr lang="en-US" altLang="zh-CN" dirty="0"/>
          </a:p>
        </p:txBody>
      </p:sp>
      <p:pic>
        <p:nvPicPr>
          <p:cNvPr id="1026" name="Picture 2" descr="http://bm.cugb.edu.cn/cms/preview/vis/upload/resources/image/2017/05/25/28346.jpg">
            <a:extLst>
              <a:ext uri="{FF2B5EF4-FFF2-40B4-BE49-F238E27FC236}">
                <a16:creationId xmlns:a16="http://schemas.microsoft.com/office/drawing/2014/main" id="{12E5D6AE-2849-4AB3-8173-588C04540A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58" y="476672"/>
            <a:ext cx="2916324" cy="104311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DBF1025-53CA-4CD5-817E-2922754DAE91}"/>
              </a:ext>
            </a:extLst>
          </p:cNvPr>
          <p:cNvPicPr>
            <a:picLocks noChangeAspect="1"/>
          </p:cNvPicPr>
          <p:nvPr/>
        </p:nvPicPr>
        <p:blipFill>
          <a:blip r:embed="rId3"/>
          <a:stretch>
            <a:fillRect/>
          </a:stretch>
        </p:blipFill>
        <p:spPr>
          <a:xfrm>
            <a:off x="7092280" y="476672"/>
            <a:ext cx="1654805" cy="1241104"/>
          </a:xfrm>
          <a:prstGeom prst="rect">
            <a:avLst/>
          </a:prstGeom>
        </p:spPr>
      </p:pic>
    </p:spTree>
    <p:extLst>
      <p:ext uri="{BB962C8B-B14F-4D97-AF65-F5344CB8AC3E}">
        <p14:creationId xmlns:p14="http://schemas.microsoft.com/office/powerpoint/2010/main" val="1750707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4AEF00-3B88-43DA-877A-BA0D81665E4C}"/>
              </a:ext>
            </a:extLst>
          </p:cNvPr>
          <p:cNvSpPr>
            <a:spLocks noGrp="1"/>
          </p:cNvSpPr>
          <p:nvPr>
            <p:ph type="body" sz="quarter" idx="10"/>
          </p:nvPr>
        </p:nvSpPr>
        <p:spPr>
          <a:xfrm>
            <a:off x="124596" y="1066453"/>
            <a:ext cx="868434" cy="756047"/>
          </a:xfrm>
        </p:spPr>
        <p:txBody>
          <a:bodyPr/>
          <a:lstStyle/>
          <a:p>
            <a:r>
              <a:rPr lang="en-US" altLang="zh-CN" dirty="0"/>
              <a:t>0-2</a:t>
            </a:r>
            <a:endParaRPr lang="zh-CN" altLang="en-US" dirty="0"/>
          </a:p>
        </p:txBody>
      </p:sp>
      <p:sp>
        <p:nvSpPr>
          <p:cNvPr id="3" name="文本占位符 2">
            <a:extLst>
              <a:ext uri="{FF2B5EF4-FFF2-40B4-BE49-F238E27FC236}">
                <a16:creationId xmlns:a16="http://schemas.microsoft.com/office/drawing/2014/main" id="{80F4027C-FF53-4DEF-902B-2C28EA6B6709}"/>
              </a:ext>
            </a:extLst>
          </p:cNvPr>
          <p:cNvSpPr>
            <a:spLocks noGrp="1"/>
          </p:cNvSpPr>
          <p:nvPr>
            <p:ph type="body" sz="quarter" idx="12"/>
          </p:nvPr>
        </p:nvSpPr>
        <p:spPr>
          <a:xfrm>
            <a:off x="1078194" y="1118438"/>
            <a:ext cx="7112208" cy="372618"/>
          </a:xfrm>
        </p:spPr>
        <p:txBody>
          <a:bodyPr>
            <a:normAutofit fontScale="77500" lnSpcReduction="20000"/>
          </a:bodyPr>
          <a:lstStyle/>
          <a:p>
            <a:r>
              <a:rPr lang="en-US" altLang="zh-CN" dirty="0"/>
              <a:t>GBDT</a:t>
            </a:r>
            <a:r>
              <a:rPr lang="zh-CN" altLang="en-US" dirty="0"/>
              <a:t>：</a:t>
            </a:r>
            <a:r>
              <a:rPr lang="en-US" altLang="zh-CN" dirty="0"/>
              <a:t>Boosting</a:t>
            </a:r>
            <a:r>
              <a:rPr lang="zh-CN" altLang="en-US" dirty="0"/>
              <a:t>的具体实现</a:t>
            </a:r>
          </a:p>
        </p:txBody>
      </p:sp>
      <p:sp>
        <p:nvSpPr>
          <p:cNvPr id="4" name="Rectangle 2">
            <a:extLst>
              <a:ext uri="{FF2B5EF4-FFF2-40B4-BE49-F238E27FC236}">
                <a16:creationId xmlns:a16="http://schemas.microsoft.com/office/drawing/2014/main" id="{7665D6F8-A653-47E2-AE0C-2983A0F12DE9}"/>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6" name="对象 5">
            <a:extLst>
              <a:ext uri="{FF2B5EF4-FFF2-40B4-BE49-F238E27FC236}">
                <a16:creationId xmlns:a16="http://schemas.microsoft.com/office/drawing/2014/main" id="{C17FBD80-0569-40A6-82AB-6E74A6AEDD25}"/>
              </a:ext>
            </a:extLst>
          </p:cNvPr>
          <p:cNvGraphicFramePr>
            <a:graphicFrameLocks noChangeAspect="1"/>
          </p:cNvGraphicFramePr>
          <p:nvPr>
            <p:extLst>
              <p:ext uri="{D42A27DB-BD31-4B8C-83A1-F6EECF244321}">
                <p14:modId xmlns:p14="http://schemas.microsoft.com/office/powerpoint/2010/main" val="4180712196"/>
              </p:ext>
            </p:extLst>
          </p:nvPr>
        </p:nvGraphicFramePr>
        <p:xfrm>
          <a:off x="3597893" y="2492896"/>
          <a:ext cx="1948214" cy="658955"/>
        </p:xfrm>
        <a:graphic>
          <a:graphicData uri="http://schemas.openxmlformats.org/presentationml/2006/ole">
            <mc:AlternateContent xmlns:mc="http://schemas.openxmlformats.org/markup-compatibility/2006">
              <mc:Choice xmlns:v="urn:schemas-microsoft-com:vml" Requires="v">
                <p:oleObj spid="_x0000_s7238" name="Equation" r:id="rId4" imgW="1282700" imgH="431800" progId="Equation.DSMT4">
                  <p:embed/>
                </p:oleObj>
              </mc:Choice>
              <mc:Fallback>
                <p:oleObj name="Equation" r:id="rId4" imgW="1282700" imgH="431800" progId="Equation.DSMT4">
                  <p:embed/>
                  <p:pic>
                    <p:nvPicPr>
                      <p:cNvPr id="6" name="对象 5">
                        <a:extLst>
                          <a:ext uri="{FF2B5EF4-FFF2-40B4-BE49-F238E27FC236}">
                            <a16:creationId xmlns:a16="http://schemas.microsoft.com/office/drawing/2014/main" id="{C17FBD80-0569-40A6-82AB-6E74A6AEDD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893" y="2492896"/>
                        <a:ext cx="1948214" cy="65895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4E74DF0A-FB01-4920-8761-3052D111A91A}"/>
              </a:ext>
            </a:extLst>
          </p:cNvPr>
          <p:cNvGraphicFramePr>
            <a:graphicFrameLocks noChangeAspect="1"/>
          </p:cNvGraphicFramePr>
          <p:nvPr>
            <p:extLst>
              <p:ext uri="{D42A27DB-BD31-4B8C-83A1-F6EECF244321}">
                <p14:modId xmlns:p14="http://schemas.microsoft.com/office/powerpoint/2010/main" val="3603880515"/>
              </p:ext>
            </p:extLst>
          </p:nvPr>
        </p:nvGraphicFramePr>
        <p:xfrm>
          <a:off x="5805846" y="4048665"/>
          <a:ext cx="2970330" cy="414465"/>
        </p:xfrm>
        <a:graphic>
          <a:graphicData uri="http://schemas.openxmlformats.org/presentationml/2006/ole">
            <mc:AlternateContent xmlns:mc="http://schemas.openxmlformats.org/markup-compatibility/2006">
              <mc:Choice xmlns:v="urn:schemas-microsoft-com:vml" Requires="v">
                <p:oleObj spid="_x0000_s7239" name="Equation" r:id="rId6" imgW="1651000" imgH="228600" progId="Equation.DSMT4">
                  <p:embed/>
                </p:oleObj>
              </mc:Choice>
              <mc:Fallback>
                <p:oleObj name="Equation" r:id="rId6" imgW="1651000" imgH="228600" progId="Equation.DSMT4">
                  <p:embed/>
                  <p:pic>
                    <p:nvPicPr>
                      <p:cNvPr id="7" name="对象 6">
                        <a:extLst>
                          <a:ext uri="{FF2B5EF4-FFF2-40B4-BE49-F238E27FC236}">
                            <a16:creationId xmlns:a16="http://schemas.microsoft.com/office/drawing/2014/main" id="{4E74DF0A-FB01-4920-8761-3052D111A9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5846" y="4048665"/>
                        <a:ext cx="2970330" cy="41446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0A31FA37-4E9A-42F1-8092-9FA7FB314323}"/>
              </a:ext>
            </a:extLst>
          </p:cNvPr>
          <p:cNvGraphicFramePr>
            <a:graphicFrameLocks noChangeAspect="1"/>
          </p:cNvGraphicFramePr>
          <p:nvPr>
            <p:extLst>
              <p:ext uri="{D42A27DB-BD31-4B8C-83A1-F6EECF244321}">
                <p14:modId xmlns:p14="http://schemas.microsoft.com/office/powerpoint/2010/main" val="3259178544"/>
              </p:ext>
            </p:extLst>
          </p:nvPr>
        </p:nvGraphicFramePr>
        <p:xfrm>
          <a:off x="327183" y="3759279"/>
          <a:ext cx="3334226" cy="578771"/>
        </p:xfrm>
        <a:graphic>
          <a:graphicData uri="http://schemas.openxmlformats.org/presentationml/2006/ole">
            <mc:AlternateContent xmlns:mc="http://schemas.openxmlformats.org/markup-compatibility/2006">
              <mc:Choice xmlns:v="urn:schemas-microsoft-com:vml" Requires="v">
                <p:oleObj spid="_x0000_s7240" name="Equation" r:id="rId8" imgW="2527300" imgH="431800" progId="Equation.DSMT4">
                  <p:embed/>
                </p:oleObj>
              </mc:Choice>
              <mc:Fallback>
                <p:oleObj name="Equation" r:id="rId8" imgW="2527300" imgH="431800" progId="Equation.DSMT4">
                  <p:embed/>
                  <p:pic>
                    <p:nvPicPr>
                      <p:cNvPr id="8" name="对象 7">
                        <a:extLst>
                          <a:ext uri="{FF2B5EF4-FFF2-40B4-BE49-F238E27FC236}">
                            <a16:creationId xmlns:a16="http://schemas.microsoft.com/office/drawing/2014/main" id="{0A31FA37-4E9A-42F1-8092-9FA7FB3143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183" y="3759279"/>
                        <a:ext cx="3334226" cy="578771"/>
                      </a:xfrm>
                      <a:prstGeom prst="rect">
                        <a:avLst/>
                      </a:prstGeom>
                      <a:noFill/>
                    </p:spPr>
                  </p:pic>
                </p:oleObj>
              </mc:Fallback>
            </mc:AlternateContent>
          </a:graphicData>
        </a:graphic>
      </p:graphicFrame>
      <p:cxnSp>
        <p:nvCxnSpPr>
          <p:cNvPr id="9" name="直接箭头连接符 8">
            <a:extLst>
              <a:ext uri="{FF2B5EF4-FFF2-40B4-BE49-F238E27FC236}">
                <a16:creationId xmlns:a16="http://schemas.microsoft.com/office/drawing/2014/main" id="{0A4F95FC-8845-4ADB-AA3B-6E1EDFC1E032}"/>
              </a:ext>
            </a:extLst>
          </p:cNvPr>
          <p:cNvCxnSpPr>
            <a:cxnSpLocks/>
          </p:cNvCxnSpPr>
          <p:nvPr/>
        </p:nvCxnSpPr>
        <p:spPr>
          <a:xfrm>
            <a:off x="3661409" y="4376210"/>
            <a:ext cx="995104" cy="1133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C8344AA1-CA9A-4D0D-903E-49499EF9DBBF}"/>
              </a:ext>
            </a:extLst>
          </p:cNvPr>
          <p:cNvCxnSpPr>
            <a:cxnSpLocks/>
          </p:cNvCxnSpPr>
          <p:nvPr/>
        </p:nvCxnSpPr>
        <p:spPr>
          <a:xfrm flipH="1" flipV="1">
            <a:off x="5859853" y="3036705"/>
            <a:ext cx="1088411" cy="824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4">
            <a:extLst>
              <a:ext uri="{FF2B5EF4-FFF2-40B4-BE49-F238E27FC236}">
                <a16:creationId xmlns:a16="http://schemas.microsoft.com/office/drawing/2014/main" id="{EDE53A81-5996-4661-B395-CC2B430B84F1}"/>
              </a:ext>
            </a:extLst>
          </p:cNvPr>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5" name="直接箭头连接符 14">
            <a:extLst>
              <a:ext uri="{FF2B5EF4-FFF2-40B4-BE49-F238E27FC236}">
                <a16:creationId xmlns:a16="http://schemas.microsoft.com/office/drawing/2014/main" id="{CFD6A541-86DA-4831-A053-A0A7C7DE190C}"/>
              </a:ext>
            </a:extLst>
          </p:cNvPr>
          <p:cNvCxnSpPr>
            <a:cxnSpLocks/>
            <a:endCxn id="7" idx="2"/>
          </p:cNvCxnSpPr>
          <p:nvPr/>
        </p:nvCxnSpPr>
        <p:spPr>
          <a:xfrm flipV="1">
            <a:off x="5906439" y="4463130"/>
            <a:ext cx="1384573" cy="1340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0">
            <a:extLst>
              <a:ext uri="{FF2B5EF4-FFF2-40B4-BE49-F238E27FC236}">
                <a16:creationId xmlns:a16="http://schemas.microsoft.com/office/drawing/2014/main" id="{C306581E-82A3-4B0B-9D95-6A3A802C1146}"/>
              </a:ext>
            </a:extLst>
          </p:cNvPr>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19" name="对象 18">
            <a:extLst>
              <a:ext uri="{FF2B5EF4-FFF2-40B4-BE49-F238E27FC236}">
                <a16:creationId xmlns:a16="http://schemas.microsoft.com/office/drawing/2014/main" id="{38AD8C33-9130-4E75-996B-4A5EBBF502F9}"/>
              </a:ext>
            </a:extLst>
          </p:cNvPr>
          <p:cNvGraphicFramePr>
            <a:graphicFrameLocks noChangeAspect="1"/>
          </p:cNvGraphicFramePr>
          <p:nvPr>
            <p:extLst>
              <p:ext uri="{D42A27DB-BD31-4B8C-83A1-F6EECF244321}">
                <p14:modId xmlns:p14="http://schemas.microsoft.com/office/powerpoint/2010/main" val="540600199"/>
              </p:ext>
            </p:extLst>
          </p:nvPr>
        </p:nvGraphicFramePr>
        <p:xfrm>
          <a:off x="4439763" y="5687489"/>
          <a:ext cx="1384572" cy="535213"/>
        </p:xfrm>
        <a:graphic>
          <a:graphicData uri="http://schemas.openxmlformats.org/presentationml/2006/ole">
            <mc:AlternateContent xmlns:mc="http://schemas.openxmlformats.org/markup-compatibility/2006">
              <mc:Choice xmlns:v="urn:schemas-microsoft-com:vml" Requires="v">
                <p:oleObj spid="_x0000_s7241" name="Equation" r:id="rId10" imgW="1129810" imgH="431613" progId="Equation.DSMT4">
                  <p:embed/>
                </p:oleObj>
              </mc:Choice>
              <mc:Fallback>
                <p:oleObj name="Equation" r:id="rId10" imgW="1129810" imgH="431613" progId="Equation.DSMT4">
                  <p:embed/>
                  <p:pic>
                    <p:nvPicPr>
                      <p:cNvPr id="19" name="对象 18">
                        <a:extLst>
                          <a:ext uri="{FF2B5EF4-FFF2-40B4-BE49-F238E27FC236}">
                            <a16:creationId xmlns:a16="http://schemas.microsoft.com/office/drawing/2014/main" id="{38AD8C33-9130-4E75-996B-4A5EBBF50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9763" y="5687489"/>
                        <a:ext cx="1384572" cy="535213"/>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id="{D90E1A84-1381-4BC7-99E8-4A6AA2AD9644}"/>
              </a:ext>
            </a:extLst>
          </p:cNvPr>
          <p:cNvSpPr/>
          <p:nvPr/>
        </p:nvSpPr>
        <p:spPr>
          <a:xfrm>
            <a:off x="138565" y="1213649"/>
            <a:ext cx="8507296" cy="793359"/>
          </a:xfrm>
          <a:prstGeom prst="rect">
            <a:avLst/>
          </a:prstGeom>
        </p:spPr>
        <p:txBody>
          <a:bodyPr wrap="square">
            <a:spAutoFit/>
          </a:bodyPr>
          <a:lstStyle/>
          <a:p>
            <a:pPr>
              <a:lnSpc>
                <a:spcPct val="150000"/>
              </a:lnSpc>
            </a:pPr>
            <a:r>
              <a:rPr lang="en-US" altLang="zh-CN" sz="1600" dirty="0">
                <a:ea typeface="等线" panose="02010600030101010101" pitchFamily="2" charset="-122"/>
                <a:cs typeface="Times New Roman" panose="02020603050405020304" pitchFamily="18" charset="0"/>
              </a:rPr>
              <a:t>         </a:t>
            </a:r>
            <a:r>
              <a:rPr lang="zh-CN" altLang="zh-CN" sz="1600" dirty="0">
                <a:ea typeface="等线" panose="02010600030101010101" pitchFamily="2" charset="-122"/>
                <a:cs typeface="Times New Roman" panose="02020603050405020304" pitchFamily="18" charset="0"/>
              </a:rPr>
              <a:t>梯度提升决策树</a:t>
            </a:r>
            <a:r>
              <a:rPr lang="en-US" altLang="zh-CN" sz="1600" dirty="0">
                <a:ea typeface="等线" panose="02010600030101010101" pitchFamily="2" charset="-122"/>
                <a:cs typeface="Times New Roman" panose="02020603050405020304" pitchFamily="18" charset="0"/>
              </a:rPr>
              <a:t>(Gradient Boosting Decision Tree)</a:t>
            </a:r>
            <a:r>
              <a:rPr lang="zh-CN" altLang="zh-CN" sz="1600" dirty="0">
                <a:ea typeface="等线" panose="02010600030101010101" pitchFamily="2" charset="-122"/>
                <a:cs typeface="Times New Roman" panose="02020603050405020304" pitchFamily="18" charset="0"/>
              </a:rPr>
              <a:t>算法是近几年来被应用比较频繁的模型，这主要得益于其在数据挖掘竞赛中的优秀表现</a:t>
            </a:r>
            <a:endParaRPr lang="zh-CN" altLang="en-US" sz="1600" dirty="0"/>
          </a:p>
        </p:txBody>
      </p:sp>
      <p:sp>
        <p:nvSpPr>
          <p:cNvPr id="16" name="文本框 15">
            <a:extLst>
              <a:ext uri="{FF2B5EF4-FFF2-40B4-BE49-F238E27FC236}">
                <a16:creationId xmlns:a16="http://schemas.microsoft.com/office/drawing/2014/main" id="{73FE9948-B3F0-4B58-A133-EE5EC93F08BD}"/>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2-5</a:t>
            </a:r>
            <a:endParaRPr lang="zh-CN" altLang="en-US" sz="2800" dirty="0">
              <a:solidFill>
                <a:schemeClr val="bg1"/>
              </a:solidFill>
            </a:endParaRPr>
          </a:p>
        </p:txBody>
      </p:sp>
      <p:sp>
        <p:nvSpPr>
          <p:cNvPr id="21" name="文本占位符 2">
            <a:extLst>
              <a:ext uri="{FF2B5EF4-FFF2-40B4-BE49-F238E27FC236}">
                <a16:creationId xmlns:a16="http://schemas.microsoft.com/office/drawing/2014/main" id="{A491F798-5262-43C0-99AF-3AB04ADB22BF}"/>
              </a:ext>
            </a:extLst>
          </p:cNvPr>
          <p:cNvSpPr txBox="1">
            <a:spLocks/>
          </p:cNvSpPr>
          <p:nvPr/>
        </p:nvSpPr>
        <p:spPr>
          <a:xfrm>
            <a:off x="1078194" y="348250"/>
            <a:ext cx="3439800" cy="496824"/>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000" kern="1200" baseline="0">
                <a:solidFill>
                  <a:schemeClr val="bg1"/>
                </a:solidFill>
                <a:latin typeface="微软雅黑" panose="020B0503020204020204" pitchFamily="34" charset="-122"/>
                <a:ea typeface="微软雅黑" panose="020B0503020204020204" pitchFamily="34" charset="-122"/>
                <a:cs typeface="+mn-cs"/>
              </a:defRPr>
            </a:lvl1pPr>
            <a:lvl2pPr marL="3429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685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287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GBDT</a:t>
            </a:r>
            <a:r>
              <a:rPr lang="zh-CN" altLang="en-US" dirty="0"/>
              <a:t>（梯度提升算法）</a:t>
            </a:r>
          </a:p>
        </p:txBody>
      </p:sp>
    </p:spTree>
    <p:extLst>
      <p:ext uri="{BB962C8B-B14F-4D97-AF65-F5344CB8AC3E}">
        <p14:creationId xmlns:p14="http://schemas.microsoft.com/office/powerpoint/2010/main" val="222994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0F4027C-FF53-4DEF-902B-2C28EA6B6709}"/>
              </a:ext>
            </a:extLst>
          </p:cNvPr>
          <p:cNvSpPr>
            <a:spLocks noGrp="1"/>
          </p:cNvSpPr>
          <p:nvPr>
            <p:ph type="body" sz="quarter" idx="12"/>
          </p:nvPr>
        </p:nvSpPr>
        <p:spPr>
          <a:xfrm>
            <a:off x="1078194" y="1118438"/>
            <a:ext cx="5654046" cy="372618"/>
          </a:xfrm>
        </p:spPr>
        <p:txBody>
          <a:bodyPr>
            <a:normAutofit fontScale="77500" lnSpcReduction="20000"/>
          </a:bodyPr>
          <a:lstStyle/>
          <a:p>
            <a:r>
              <a:rPr lang="en-US" altLang="zh-CN" dirty="0" err="1"/>
              <a:t>XGBoost:GBDT</a:t>
            </a:r>
            <a:r>
              <a:rPr lang="zh-CN" altLang="en-US" dirty="0"/>
              <a:t>的升级</a:t>
            </a:r>
            <a:endParaRPr lang="en-US" altLang="zh-CN" dirty="0"/>
          </a:p>
        </p:txBody>
      </p:sp>
      <p:graphicFrame>
        <p:nvGraphicFramePr>
          <p:cNvPr id="4" name="对象 3">
            <a:extLst>
              <a:ext uri="{FF2B5EF4-FFF2-40B4-BE49-F238E27FC236}">
                <a16:creationId xmlns:a16="http://schemas.microsoft.com/office/drawing/2014/main" id="{A993D37F-D616-4A59-94BC-AAFC799F1AEF}"/>
              </a:ext>
            </a:extLst>
          </p:cNvPr>
          <p:cNvGraphicFramePr>
            <a:graphicFrameLocks noChangeAspect="1"/>
          </p:cNvGraphicFramePr>
          <p:nvPr>
            <p:extLst/>
          </p:nvPr>
        </p:nvGraphicFramePr>
        <p:xfrm>
          <a:off x="3707904" y="2240868"/>
          <a:ext cx="1948214" cy="658955"/>
        </p:xfrm>
        <a:graphic>
          <a:graphicData uri="http://schemas.openxmlformats.org/presentationml/2006/ole">
            <mc:AlternateContent xmlns:mc="http://schemas.openxmlformats.org/markup-compatibility/2006">
              <mc:Choice xmlns:v="urn:schemas-microsoft-com:vml" Requires="v">
                <p:oleObj spid="_x0000_s8262" name="Equation" r:id="rId4" imgW="1282700" imgH="431800" progId="Equation.DSMT4">
                  <p:embed/>
                </p:oleObj>
              </mc:Choice>
              <mc:Fallback>
                <p:oleObj name="Equation" r:id="rId4" imgW="1282700" imgH="431800" progId="Equation.DSMT4">
                  <p:embed/>
                  <p:pic>
                    <p:nvPicPr>
                      <p:cNvPr id="4" name="对象 3">
                        <a:extLst>
                          <a:ext uri="{FF2B5EF4-FFF2-40B4-BE49-F238E27FC236}">
                            <a16:creationId xmlns:a16="http://schemas.microsoft.com/office/drawing/2014/main" id="{A993D37F-D616-4A59-94BC-AAFC799F1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240868"/>
                        <a:ext cx="1948214" cy="658955"/>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7E797DD8-3421-4A61-B21B-D3F2202EE91C}"/>
              </a:ext>
            </a:extLst>
          </p:cNvPr>
          <p:cNvGraphicFramePr>
            <a:graphicFrameLocks noChangeAspect="1"/>
          </p:cNvGraphicFramePr>
          <p:nvPr>
            <p:extLst/>
          </p:nvPr>
        </p:nvGraphicFramePr>
        <p:xfrm>
          <a:off x="5915857" y="3796637"/>
          <a:ext cx="2970330" cy="414465"/>
        </p:xfrm>
        <a:graphic>
          <a:graphicData uri="http://schemas.openxmlformats.org/presentationml/2006/ole">
            <mc:AlternateContent xmlns:mc="http://schemas.openxmlformats.org/markup-compatibility/2006">
              <mc:Choice xmlns:v="urn:schemas-microsoft-com:vml" Requires="v">
                <p:oleObj spid="_x0000_s8263" name="Equation" r:id="rId6" imgW="1651000" imgH="228600" progId="Equation.DSMT4">
                  <p:embed/>
                </p:oleObj>
              </mc:Choice>
              <mc:Fallback>
                <p:oleObj name="Equation" r:id="rId6" imgW="1651000" imgH="228600" progId="Equation.DSMT4">
                  <p:embed/>
                  <p:pic>
                    <p:nvPicPr>
                      <p:cNvPr id="5" name="对象 4">
                        <a:extLst>
                          <a:ext uri="{FF2B5EF4-FFF2-40B4-BE49-F238E27FC236}">
                            <a16:creationId xmlns:a16="http://schemas.microsoft.com/office/drawing/2014/main" id="{7E797DD8-3421-4A61-B21B-D3F2202EE9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5857" y="3796637"/>
                        <a:ext cx="2970330" cy="414465"/>
                      </a:xfrm>
                      <a:prstGeom prst="rect">
                        <a:avLst/>
                      </a:prstGeom>
                      <a:noFill/>
                    </p:spPr>
                  </p:pic>
                </p:oleObj>
              </mc:Fallback>
            </mc:AlternateContent>
          </a:graphicData>
        </a:graphic>
      </p:graphicFrame>
      <p:cxnSp>
        <p:nvCxnSpPr>
          <p:cNvPr id="7" name="直接箭头连接符 6">
            <a:extLst>
              <a:ext uri="{FF2B5EF4-FFF2-40B4-BE49-F238E27FC236}">
                <a16:creationId xmlns:a16="http://schemas.microsoft.com/office/drawing/2014/main" id="{C966D5DE-0F17-4E18-B17A-A061E4495D95}"/>
              </a:ext>
            </a:extLst>
          </p:cNvPr>
          <p:cNvCxnSpPr>
            <a:cxnSpLocks/>
          </p:cNvCxnSpPr>
          <p:nvPr/>
        </p:nvCxnSpPr>
        <p:spPr>
          <a:xfrm>
            <a:off x="3771420" y="4124182"/>
            <a:ext cx="995104" cy="1133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DC07F837-FDAB-4A89-9807-5D6DA4896314}"/>
              </a:ext>
            </a:extLst>
          </p:cNvPr>
          <p:cNvCxnSpPr>
            <a:cxnSpLocks/>
          </p:cNvCxnSpPr>
          <p:nvPr/>
        </p:nvCxnSpPr>
        <p:spPr>
          <a:xfrm flipH="1" flipV="1">
            <a:off x="5969863" y="2784677"/>
            <a:ext cx="733117" cy="864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B74C2AF3-0359-4662-8EAF-4708A4BF17F0}"/>
              </a:ext>
            </a:extLst>
          </p:cNvPr>
          <p:cNvCxnSpPr>
            <a:cxnSpLocks/>
            <a:endCxn id="5" idx="2"/>
          </p:cNvCxnSpPr>
          <p:nvPr/>
        </p:nvCxnSpPr>
        <p:spPr>
          <a:xfrm flipV="1">
            <a:off x="5915857" y="4211102"/>
            <a:ext cx="1485165" cy="1005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2">
            <a:extLst>
              <a:ext uri="{FF2B5EF4-FFF2-40B4-BE49-F238E27FC236}">
                <a16:creationId xmlns:a16="http://schemas.microsoft.com/office/drawing/2014/main" id="{FAEC67A3-73A0-46A9-8604-9A3D0F42676C}"/>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12" name="对象 11">
            <a:extLst>
              <a:ext uri="{FF2B5EF4-FFF2-40B4-BE49-F238E27FC236}">
                <a16:creationId xmlns:a16="http://schemas.microsoft.com/office/drawing/2014/main" id="{D3DE2807-B1B9-4CAC-9D14-8FCF7112115A}"/>
              </a:ext>
            </a:extLst>
          </p:cNvPr>
          <p:cNvGraphicFramePr>
            <a:graphicFrameLocks noChangeAspect="1"/>
          </p:cNvGraphicFramePr>
          <p:nvPr>
            <p:extLst/>
          </p:nvPr>
        </p:nvGraphicFramePr>
        <p:xfrm>
          <a:off x="730960" y="3592274"/>
          <a:ext cx="2735421" cy="1133598"/>
        </p:xfrm>
        <a:graphic>
          <a:graphicData uri="http://schemas.openxmlformats.org/presentationml/2006/ole">
            <mc:AlternateContent xmlns:mc="http://schemas.openxmlformats.org/markup-compatibility/2006">
              <mc:Choice xmlns:v="urn:schemas-microsoft-com:vml" Requires="v">
                <p:oleObj spid="_x0000_s8264" name="Equation" r:id="rId8" imgW="2120900" imgH="889000" progId="Equation.DSMT4">
                  <p:embed/>
                </p:oleObj>
              </mc:Choice>
              <mc:Fallback>
                <p:oleObj name="Equation" r:id="rId8" imgW="2120900" imgH="889000" progId="Equation.DSMT4">
                  <p:embed/>
                  <p:pic>
                    <p:nvPicPr>
                      <p:cNvPr id="12" name="对象 11">
                        <a:extLst>
                          <a:ext uri="{FF2B5EF4-FFF2-40B4-BE49-F238E27FC236}">
                            <a16:creationId xmlns:a16="http://schemas.microsoft.com/office/drawing/2014/main" id="{D3DE2807-B1B9-4CAC-9D14-8FCF71121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960" y="3592274"/>
                        <a:ext cx="2735421" cy="1133598"/>
                      </a:xfrm>
                      <a:prstGeom prst="rect">
                        <a:avLst/>
                      </a:prstGeom>
                      <a:noFill/>
                    </p:spPr>
                  </p:pic>
                </p:oleObj>
              </mc:Fallback>
            </mc:AlternateContent>
          </a:graphicData>
        </a:graphic>
      </p:graphicFrame>
      <p:sp>
        <p:nvSpPr>
          <p:cNvPr id="13" name="Rectangle 4">
            <a:extLst>
              <a:ext uri="{FF2B5EF4-FFF2-40B4-BE49-F238E27FC236}">
                <a16:creationId xmlns:a16="http://schemas.microsoft.com/office/drawing/2014/main" id="{2368EED7-9A33-4181-94FE-9561372DD43F}"/>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14" name="对象 13">
            <a:extLst>
              <a:ext uri="{FF2B5EF4-FFF2-40B4-BE49-F238E27FC236}">
                <a16:creationId xmlns:a16="http://schemas.microsoft.com/office/drawing/2014/main" id="{3E4A6604-1D64-4C08-8345-0DC4826B2A89}"/>
              </a:ext>
            </a:extLst>
          </p:cNvPr>
          <p:cNvGraphicFramePr>
            <a:graphicFrameLocks noChangeAspect="1"/>
          </p:cNvGraphicFramePr>
          <p:nvPr>
            <p:extLst>
              <p:ext uri="{D42A27DB-BD31-4B8C-83A1-F6EECF244321}">
                <p14:modId xmlns:p14="http://schemas.microsoft.com/office/powerpoint/2010/main" val="1669594339"/>
              </p:ext>
            </p:extLst>
          </p:nvPr>
        </p:nvGraphicFramePr>
        <p:xfrm>
          <a:off x="4948874" y="5015219"/>
          <a:ext cx="885224" cy="536499"/>
        </p:xfrm>
        <a:graphic>
          <a:graphicData uri="http://schemas.openxmlformats.org/presentationml/2006/ole">
            <mc:AlternateContent xmlns:mc="http://schemas.openxmlformats.org/markup-compatibility/2006">
              <mc:Choice xmlns:v="urn:schemas-microsoft-com:vml" Requires="v">
                <p:oleObj spid="_x0000_s8265" name="Equation" r:id="rId10" imgW="622030" imgH="393529" progId="Equation.DSMT4">
                  <p:embed/>
                </p:oleObj>
              </mc:Choice>
              <mc:Fallback>
                <p:oleObj name="Equation" r:id="rId10" imgW="622030" imgH="393529" progId="Equation.DSMT4">
                  <p:embed/>
                  <p:pic>
                    <p:nvPicPr>
                      <p:cNvPr id="14" name="对象 13">
                        <a:extLst>
                          <a:ext uri="{FF2B5EF4-FFF2-40B4-BE49-F238E27FC236}">
                            <a16:creationId xmlns:a16="http://schemas.microsoft.com/office/drawing/2014/main" id="{3E4A6604-1D64-4C08-8345-0DC4826B2A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8874" y="5015219"/>
                        <a:ext cx="885224" cy="536499"/>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904B2E81-96AA-4C01-B7BB-395CDDE06E84}"/>
              </a:ext>
            </a:extLst>
          </p:cNvPr>
          <p:cNvSpPr/>
          <p:nvPr/>
        </p:nvSpPr>
        <p:spPr>
          <a:xfrm>
            <a:off x="271185" y="1159413"/>
            <a:ext cx="8821651" cy="1162691"/>
          </a:xfrm>
          <a:prstGeom prst="rect">
            <a:avLst/>
          </a:prstGeom>
        </p:spPr>
        <p:txBody>
          <a:bodyPr wrap="square">
            <a:spAutoFit/>
          </a:bodyPr>
          <a:lstStyle/>
          <a:p>
            <a:pPr>
              <a:lnSpc>
                <a:spcPct val="150000"/>
              </a:lnSpc>
            </a:pPr>
            <a:r>
              <a:rPr lang="en-US" altLang="zh-CN" sz="1600" dirty="0">
                <a:latin typeface="等线" panose="02010600030101010101" pitchFamily="2" charset="-122"/>
                <a:cs typeface="Times New Roman" panose="02020603050405020304" pitchFamily="18" charset="0"/>
              </a:rPr>
              <a:t>         </a:t>
            </a:r>
            <a:r>
              <a:rPr lang="en-US" altLang="zh-CN" sz="1600" dirty="0" err="1">
                <a:latin typeface="等线" panose="02010600030101010101" pitchFamily="2" charset="-122"/>
                <a:cs typeface="Times New Roman" panose="02020603050405020304" pitchFamily="18" charset="0"/>
              </a:rPr>
              <a:t>XGBoost</a:t>
            </a:r>
            <a:r>
              <a:rPr lang="en-US" altLang="zh-CN" sz="1600" dirty="0">
                <a:latin typeface="等线" panose="02010600030101010101" pitchFamily="2" charset="-122"/>
                <a:cs typeface="Times New Roman" panose="02020603050405020304" pitchFamily="18" charset="0"/>
              </a:rPr>
              <a:t> (</a:t>
            </a:r>
            <a:r>
              <a:rPr lang="en-US" altLang="zh-CN" sz="1600" dirty="0" err="1">
                <a:latin typeface="等线" panose="02010600030101010101" pitchFamily="2" charset="-122"/>
                <a:cs typeface="Times New Roman" panose="02020603050405020304" pitchFamily="18" charset="0"/>
              </a:rPr>
              <a:t>eXtreme</a:t>
            </a:r>
            <a:r>
              <a:rPr lang="en-US" altLang="zh-CN" sz="1600" dirty="0">
                <a:latin typeface="等线" panose="02010600030101010101" pitchFamily="2" charset="-122"/>
                <a:cs typeface="Times New Roman" panose="02020603050405020304" pitchFamily="18" charset="0"/>
              </a:rPr>
              <a:t> Gradient Boosting)</a:t>
            </a:r>
            <a:r>
              <a:rPr lang="zh-CN" altLang="zh-CN" sz="1600" dirty="0">
                <a:ea typeface="等线" panose="02010600030101010101" pitchFamily="2" charset="-122"/>
                <a:cs typeface="Times New Roman" panose="02020603050405020304" pitchFamily="18" charset="0"/>
              </a:rPr>
              <a:t>是一个托管在</a:t>
            </a:r>
            <a:r>
              <a:rPr lang="en-US" altLang="zh-CN" sz="1600" dirty="0" err="1">
                <a:ea typeface="等线" panose="02010600030101010101" pitchFamily="2" charset="-122"/>
                <a:cs typeface="Times New Roman" panose="02020603050405020304" pitchFamily="18" charset="0"/>
              </a:rPr>
              <a:t>Github</a:t>
            </a:r>
            <a:r>
              <a:rPr lang="zh-CN" altLang="zh-CN" sz="1600" dirty="0">
                <a:ea typeface="等线" panose="02010600030101010101" pitchFamily="2" charset="-122"/>
                <a:cs typeface="Times New Roman" panose="02020603050405020304" pitchFamily="18" charset="0"/>
              </a:rPr>
              <a:t>上的开源软件框架，其算法借鉴了</a:t>
            </a:r>
            <a:r>
              <a:rPr lang="en-US" altLang="zh-CN" sz="1600" dirty="0">
                <a:ea typeface="等线" panose="02010600030101010101" pitchFamily="2" charset="-122"/>
                <a:cs typeface="Times New Roman" panose="02020603050405020304" pitchFamily="18" charset="0"/>
              </a:rPr>
              <a:t>GBDT</a:t>
            </a:r>
            <a:r>
              <a:rPr lang="zh-CN" altLang="zh-CN" sz="1600" dirty="0">
                <a:ea typeface="等线" panose="02010600030101010101" pitchFamily="2" charset="-122"/>
                <a:cs typeface="Times New Roman" panose="02020603050405020304" pitchFamily="18" charset="0"/>
              </a:rPr>
              <a:t>的基本思想，并对拟合误差进行泰勒公式二阶极端展开，同时支持分布式的高性能计算，是一种优秀的提升算法，广泛的应用于数据挖据竞赛领域</a:t>
            </a:r>
            <a:endParaRPr lang="zh-CN" altLang="en-US" sz="1600" dirty="0"/>
          </a:p>
        </p:txBody>
      </p:sp>
      <p:pic>
        <p:nvPicPr>
          <p:cNvPr id="16" name="图片 15">
            <a:extLst>
              <a:ext uri="{FF2B5EF4-FFF2-40B4-BE49-F238E27FC236}">
                <a16:creationId xmlns:a16="http://schemas.microsoft.com/office/drawing/2014/main" id="{93E28424-4964-47AC-9278-7B8D85DAAA73}"/>
              </a:ext>
            </a:extLst>
          </p:cNvPr>
          <p:cNvPicPr>
            <a:picLocks noChangeAspect="1"/>
          </p:cNvPicPr>
          <p:nvPr/>
        </p:nvPicPr>
        <p:blipFill>
          <a:blip r:embed="rId12"/>
          <a:stretch>
            <a:fillRect/>
          </a:stretch>
        </p:blipFill>
        <p:spPr>
          <a:xfrm>
            <a:off x="545052" y="5583691"/>
            <a:ext cx="4176464" cy="1101466"/>
          </a:xfrm>
          <a:prstGeom prst="rect">
            <a:avLst/>
          </a:prstGeom>
        </p:spPr>
      </p:pic>
      <p:sp>
        <p:nvSpPr>
          <p:cNvPr id="9" name="文本框 8">
            <a:extLst>
              <a:ext uri="{FF2B5EF4-FFF2-40B4-BE49-F238E27FC236}">
                <a16:creationId xmlns:a16="http://schemas.microsoft.com/office/drawing/2014/main" id="{099D7DD4-600B-4548-847D-98EAC8B0C088}"/>
              </a:ext>
            </a:extLst>
          </p:cNvPr>
          <p:cNvSpPr txBox="1"/>
          <p:nvPr/>
        </p:nvSpPr>
        <p:spPr>
          <a:xfrm>
            <a:off x="3466381" y="6247971"/>
            <a:ext cx="2088232" cy="369332"/>
          </a:xfrm>
          <a:prstGeom prst="rect">
            <a:avLst/>
          </a:prstGeom>
          <a:noFill/>
        </p:spPr>
        <p:txBody>
          <a:bodyPr wrap="square" rtlCol="0">
            <a:spAutoFit/>
          </a:bodyPr>
          <a:lstStyle/>
          <a:p>
            <a:r>
              <a:rPr lang="zh-CN" altLang="en-US" dirty="0">
                <a:solidFill>
                  <a:srgbClr val="FF0000"/>
                </a:solidFill>
              </a:rPr>
              <a:t>二阶精度展开</a:t>
            </a:r>
          </a:p>
        </p:txBody>
      </p:sp>
      <p:sp>
        <p:nvSpPr>
          <p:cNvPr id="17" name="文本框 16">
            <a:extLst>
              <a:ext uri="{FF2B5EF4-FFF2-40B4-BE49-F238E27FC236}">
                <a16:creationId xmlns:a16="http://schemas.microsoft.com/office/drawing/2014/main" id="{CEF065C5-4E92-470A-A919-BEE28A09BFE0}"/>
              </a:ext>
            </a:extLst>
          </p:cNvPr>
          <p:cNvSpPr txBox="1"/>
          <p:nvPr/>
        </p:nvSpPr>
        <p:spPr>
          <a:xfrm>
            <a:off x="792202" y="4906083"/>
            <a:ext cx="2088232" cy="369332"/>
          </a:xfrm>
          <a:prstGeom prst="rect">
            <a:avLst/>
          </a:prstGeom>
          <a:noFill/>
        </p:spPr>
        <p:txBody>
          <a:bodyPr wrap="square" rtlCol="0">
            <a:spAutoFit/>
          </a:bodyPr>
          <a:lstStyle/>
          <a:p>
            <a:r>
              <a:rPr lang="zh-CN" altLang="en-US" dirty="0">
                <a:solidFill>
                  <a:srgbClr val="FF0000"/>
                </a:solidFill>
              </a:rPr>
              <a:t>正则化参数</a:t>
            </a:r>
          </a:p>
        </p:txBody>
      </p:sp>
      <p:pic>
        <p:nvPicPr>
          <p:cNvPr id="18" name="图片 17">
            <a:extLst>
              <a:ext uri="{FF2B5EF4-FFF2-40B4-BE49-F238E27FC236}">
                <a16:creationId xmlns:a16="http://schemas.microsoft.com/office/drawing/2014/main" id="{309618D0-C350-4F34-8E44-405F6FC0CE1A}"/>
              </a:ext>
            </a:extLst>
          </p:cNvPr>
          <p:cNvPicPr>
            <a:picLocks noChangeAspect="1"/>
          </p:cNvPicPr>
          <p:nvPr/>
        </p:nvPicPr>
        <p:blipFill>
          <a:blip r:embed="rId13"/>
          <a:stretch>
            <a:fillRect/>
          </a:stretch>
        </p:blipFill>
        <p:spPr>
          <a:xfrm>
            <a:off x="2098670" y="4782157"/>
            <a:ext cx="1800200" cy="657904"/>
          </a:xfrm>
          <a:prstGeom prst="rect">
            <a:avLst/>
          </a:prstGeom>
        </p:spPr>
      </p:pic>
      <p:sp>
        <p:nvSpPr>
          <p:cNvPr id="21" name="文本框 20">
            <a:extLst>
              <a:ext uri="{FF2B5EF4-FFF2-40B4-BE49-F238E27FC236}">
                <a16:creationId xmlns:a16="http://schemas.microsoft.com/office/drawing/2014/main" id="{6D7A7213-8409-491F-905F-F30669017AA7}"/>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2-6</a:t>
            </a:r>
            <a:endParaRPr lang="zh-CN" altLang="en-US" sz="2800" dirty="0">
              <a:solidFill>
                <a:schemeClr val="bg1"/>
              </a:solidFill>
            </a:endParaRPr>
          </a:p>
        </p:txBody>
      </p:sp>
      <p:sp>
        <p:nvSpPr>
          <p:cNvPr id="22" name="文本占位符 2">
            <a:extLst>
              <a:ext uri="{FF2B5EF4-FFF2-40B4-BE49-F238E27FC236}">
                <a16:creationId xmlns:a16="http://schemas.microsoft.com/office/drawing/2014/main" id="{034E0C5C-A639-48CE-BF36-21A98877131F}"/>
              </a:ext>
            </a:extLst>
          </p:cNvPr>
          <p:cNvSpPr txBox="1">
            <a:spLocks/>
          </p:cNvSpPr>
          <p:nvPr/>
        </p:nvSpPr>
        <p:spPr>
          <a:xfrm>
            <a:off x="1078194" y="414382"/>
            <a:ext cx="8065806" cy="4968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000" kern="1200" baseline="0">
                <a:solidFill>
                  <a:schemeClr val="bg1"/>
                </a:solidFill>
                <a:latin typeface="微软雅黑" panose="020B0503020204020204" pitchFamily="34" charset="-122"/>
                <a:ea typeface="微软雅黑" panose="020B0503020204020204" pitchFamily="34" charset="-122"/>
                <a:cs typeface="+mn-cs"/>
              </a:defRPr>
            </a:lvl1pPr>
            <a:lvl2pPr marL="3429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685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287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XGBoost</a:t>
            </a:r>
            <a:r>
              <a:rPr lang="en-US" altLang="zh-CN" dirty="0"/>
              <a:t>(</a:t>
            </a:r>
            <a:r>
              <a:rPr lang="en-US" altLang="zh-CN" dirty="0" err="1"/>
              <a:t>eXtreme</a:t>
            </a:r>
            <a:r>
              <a:rPr lang="en-US" altLang="zh-CN" dirty="0"/>
              <a:t> Gradient Boosting)</a:t>
            </a:r>
          </a:p>
        </p:txBody>
      </p:sp>
    </p:spTree>
    <p:extLst>
      <p:ext uri="{BB962C8B-B14F-4D97-AF65-F5344CB8AC3E}">
        <p14:creationId xmlns:p14="http://schemas.microsoft.com/office/powerpoint/2010/main" val="2813396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EF9971D-7479-49B8-B223-328942B3CE72}"/>
              </a:ext>
            </a:extLst>
          </p:cNvPr>
          <p:cNvSpPr>
            <a:spLocks noGrp="1"/>
          </p:cNvSpPr>
          <p:nvPr>
            <p:ph type="body" sz="quarter" idx="12"/>
          </p:nvPr>
        </p:nvSpPr>
        <p:spPr/>
        <p:txBody>
          <a:bodyPr>
            <a:normAutofit lnSpcReduction="10000"/>
          </a:bodyPr>
          <a:lstStyle/>
          <a:p>
            <a:r>
              <a:rPr lang="zh-CN" altLang="en-US" dirty="0"/>
              <a:t>岩性分类实验效果</a:t>
            </a:r>
          </a:p>
        </p:txBody>
      </p:sp>
      <p:pic>
        <p:nvPicPr>
          <p:cNvPr id="4" name="图片 3">
            <a:extLst>
              <a:ext uri="{FF2B5EF4-FFF2-40B4-BE49-F238E27FC236}">
                <a16:creationId xmlns:a16="http://schemas.microsoft.com/office/drawing/2014/main" id="{41B6CF4E-60A2-4E91-9003-26DEFA759B6A}"/>
              </a:ext>
            </a:extLst>
          </p:cNvPr>
          <p:cNvPicPr>
            <a:picLocks noChangeAspect="1"/>
          </p:cNvPicPr>
          <p:nvPr/>
        </p:nvPicPr>
        <p:blipFill>
          <a:blip r:embed="rId3"/>
          <a:stretch>
            <a:fillRect/>
          </a:stretch>
        </p:blipFill>
        <p:spPr>
          <a:xfrm>
            <a:off x="592619" y="1916832"/>
            <a:ext cx="7850749" cy="3732107"/>
          </a:xfrm>
          <a:prstGeom prst="rect">
            <a:avLst/>
          </a:prstGeom>
        </p:spPr>
      </p:pic>
      <p:sp>
        <p:nvSpPr>
          <p:cNvPr id="5" name="文本框 4">
            <a:extLst>
              <a:ext uri="{FF2B5EF4-FFF2-40B4-BE49-F238E27FC236}">
                <a16:creationId xmlns:a16="http://schemas.microsoft.com/office/drawing/2014/main" id="{4E35D07C-0241-41FF-B7CA-E81A1AD26C96}"/>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2-7</a:t>
            </a:r>
            <a:endParaRPr lang="zh-CN" altLang="en-US" sz="2800" dirty="0">
              <a:solidFill>
                <a:schemeClr val="bg1"/>
              </a:solidFill>
            </a:endParaRPr>
          </a:p>
        </p:txBody>
      </p:sp>
      <p:sp>
        <p:nvSpPr>
          <p:cNvPr id="6" name="文本框 5">
            <a:extLst>
              <a:ext uri="{FF2B5EF4-FFF2-40B4-BE49-F238E27FC236}">
                <a16:creationId xmlns:a16="http://schemas.microsoft.com/office/drawing/2014/main" id="{07691B29-3481-4D05-8D35-FE8CB0FFF990}"/>
              </a:ext>
            </a:extLst>
          </p:cNvPr>
          <p:cNvSpPr txBox="1"/>
          <p:nvPr/>
        </p:nvSpPr>
        <p:spPr>
          <a:xfrm>
            <a:off x="2804458" y="1484784"/>
            <a:ext cx="5040560" cy="307777"/>
          </a:xfrm>
          <a:prstGeom prst="rect">
            <a:avLst/>
          </a:prstGeom>
          <a:noFill/>
        </p:spPr>
        <p:txBody>
          <a:bodyPr wrap="square" rtlCol="0">
            <a:spAutoFit/>
          </a:bodyPr>
          <a:lstStyle/>
          <a:p>
            <a:r>
              <a:rPr lang="en-US" altLang="zh-CN" sz="1400" dirty="0"/>
              <a:t>2000</a:t>
            </a:r>
            <a:r>
              <a:rPr lang="zh-CN" altLang="en-US" sz="1400" dirty="0"/>
              <a:t>余条测井曲线，</a:t>
            </a:r>
            <a:r>
              <a:rPr lang="en-US" altLang="zh-CN" sz="1400" dirty="0"/>
              <a:t>6</a:t>
            </a:r>
            <a:r>
              <a:rPr lang="zh-CN" altLang="en-US" sz="1400" dirty="0"/>
              <a:t>个测井变量</a:t>
            </a:r>
          </a:p>
        </p:txBody>
      </p:sp>
    </p:spTree>
    <p:extLst>
      <p:ext uri="{BB962C8B-B14F-4D97-AF65-F5344CB8AC3E}">
        <p14:creationId xmlns:p14="http://schemas.microsoft.com/office/powerpoint/2010/main" val="197012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8E62C50-6893-425E-80B1-AD62795E8699}"/>
              </a:ext>
            </a:extLst>
          </p:cNvPr>
          <p:cNvSpPr>
            <a:spLocks noGrp="1"/>
          </p:cNvSpPr>
          <p:nvPr>
            <p:ph type="body" sz="quarter" idx="12"/>
          </p:nvPr>
        </p:nvSpPr>
        <p:spPr/>
        <p:txBody>
          <a:bodyPr>
            <a:normAutofit lnSpcReduction="10000"/>
          </a:bodyPr>
          <a:lstStyle/>
          <a:p>
            <a:r>
              <a:rPr lang="zh-CN" altLang="en-US" dirty="0"/>
              <a:t>提升算法的对比</a:t>
            </a:r>
          </a:p>
        </p:txBody>
      </p:sp>
      <p:pic>
        <p:nvPicPr>
          <p:cNvPr id="4" name="图片 3">
            <a:extLst>
              <a:ext uri="{FF2B5EF4-FFF2-40B4-BE49-F238E27FC236}">
                <a16:creationId xmlns:a16="http://schemas.microsoft.com/office/drawing/2014/main" id="{760168CD-FFE6-4BB9-86A9-6A8DC13CCDD8}"/>
              </a:ext>
            </a:extLst>
          </p:cNvPr>
          <p:cNvPicPr/>
          <p:nvPr/>
        </p:nvPicPr>
        <p:blipFill rotWithShape="1">
          <a:blip r:embed="rId2" cstate="print">
            <a:extLst>
              <a:ext uri="{28A0092B-C50C-407E-A947-70E740481C1C}">
                <a14:useLocalDpi xmlns:a14="http://schemas.microsoft.com/office/drawing/2010/main" val="0"/>
              </a:ext>
            </a:extLst>
          </a:blip>
          <a:srcRect l="4361" t="6053" r="9459" b="2890"/>
          <a:stretch/>
        </p:blipFill>
        <p:spPr bwMode="auto">
          <a:xfrm>
            <a:off x="378891" y="1700808"/>
            <a:ext cx="2746523" cy="2828360"/>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D6B29F80-F70F-48AF-89D9-97F2699AA398}"/>
              </a:ext>
            </a:extLst>
          </p:cNvPr>
          <p:cNvPicPr/>
          <p:nvPr/>
        </p:nvPicPr>
        <p:blipFill rotWithShape="1">
          <a:blip r:embed="rId3" cstate="print">
            <a:extLst>
              <a:ext uri="{28A0092B-C50C-407E-A947-70E740481C1C}">
                <a14:useLocalDpi xmlns:a14="http://schemas.microsoft.com/office/drawing/2010/main" val="0"/>
              </a:ext>
            </a:extLst>
          </a:blip>
          <a:srcRect l="4303" t="6483" r="9828" b="2343"/>
          <a:stretch/>
        </p:blipFill>
        <p:spPr bwMode="auto">
          <a:xfrm>
            <a:off x="3318913" y="1700808"/>
            <a:ext cx="2675664" cy="2828360"/>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DD3A9D40-40A2-4EFF-AC2B-264F6913213B}"/>
              </a:ext>
            </a:extLst>
          </p:cNvPr>
          <p:cNvPicPr/>
          <p:nvPr/>
        </p:nvPicPr>
        <p:blipFill rotWithShape="1">
          <a:blip r:embed="rId4" cstate="print">
            <a:extLst>
              <a:ext uri="{28A0092B-C50C-407E-A947-70E740481C1C}">
                <a14:useLocalDpi xmlns:a14="http://schemas.microsoft.com/office/drawing/2010/main" val="0"/>
              </a:ext>
            </a:extLst>
          </a:blip>
          <a:srcRect l="3430" t="4268" r="8664" b="2449"/>
          <a:stretch/>
        </p:blipFill>
        <p:spPr bwMode="auto">
          <a:xfrm>
            <a:off x="6188076" y="1689331"/>
            <a:ext cx="2828360" cy="2851314"/>
          </a:xfrm>
          <a:prstGeom prst="rect">
            <a:avLst/>
          </a:prstGeom>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B89D053D-1E18-44B2-8FAF-AA5EFA9820FA}"/>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2-9</a:t>
            </a:r>
            <a:endParaRPr lang="zh-CN" altLang="en-US" sz="2800" dirty="0">
              <a:solidFill>
                <a:schemeClr val="bg1"/>
              </a:solidFill>
            </a:endParaRPr>
          </a:p>
        </p:txBody>
      </p:sp>
      <p:sp>
        <p:nvSpPr>
          <p:cNvPr id="2" name="文本框 1">
            <a:extLst>
              <a:ext uri="{FF2B5EF4-FFF2-40B4-BE49-F238E27FC236}">
                <a16:creationId xmlns:a16="http://schemas.microsoft.com/office/drawing/2014/main" id="{E3D88577-0F7D-4D2F-8507-EC390D8DAC82}"/>
              </a:ext>
            </a:extLst>
          </p:cNvPr>
          <p:cNvSpPr txBox="1"/>
          <p:nvPr/>
        </p:nvSpPr>
        <p:spPr>
          <a:xfrm>
            <a:off x="3143364" y="5157192"/>
            <a:ext cx="4680520" cy="369332"/>
          </a:xfrm>
          <a:prstGeom prst="rect">
            <a:avLst/>
          </a:prstGeom>
          <a:noFill/>
        </p:spPr>
        <p:txBody>
          <a:bodyPr wrap="square" rtlCol="0">
            <a:spAutoFit/>
          </a:bodyPr>
          <a:lstStyle/>
          <a:p>
            <a:r>
              <a:rPr lang="zh-CN" altLang="en-US" dirty="0"/>
              <a:t>两种有代表性的类别和变量</a:t>
            </a:r>
          </a:p>
        </p:txBody>
      </p:sp>
    </p:spTree>
    <p:extLst>
      <p:ext uri="{BB962C8B-B14F-4D97-AF65-F5344CB8AC3E}">
        <p14:creationId xmlns:p14="http://schemas.microsoft.com/office/powerpoint/2010/main" val="200132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547C481-AD77-401B-B223-2C0F04957149}"/>
              </a:ext>
            </a:extLst>
          </p:cNvPr>
          <p:cNvSpPr>
            <a:spLocks noGrp="1"/>
          </p:cNvSpPr>
          <p:nvPr>
            <p:ph type="body" sz="quarter" idx="12"/>
          </p:nvPr>
        </p:nvSpPr>
        <p:spPr/>
        <p:txBody>
          <a:bodyPr>
            <a:normAutofit lnSpcReduction="10000"/>
          </a:bodyPr>
          <a:lstStyle/>
          <a:p>
            <a:r>
              <a:rPr lang="zh-CN" altLang="en-US" dirty="0"/>
              <a:t>学习曲线</a:t>
            </a:r>
          </a:p>
        </p:txBody>
      </p:sp>
      <p:pic>
        <p:nvPicPr>
          <p:cNvPr id="4" name="图片 3">
            <a:extLst>
              <a:ext uri="{FF2B5EF4-FFF2-40B4-BE49-F238E27FC236}">
                <a16:creationId xmlns:a16="http://schemas.microsoft.com/office/drawing/2014/main" id="{8ADEDCDB-8CD2-4FAF-AB45-62482241731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4544" y="3938134"/>
            <a:ext cx="5004131" cy="2858963"/>
          </a:xfrm>
          <a:prstGeom prst="rect">
            <a:avLst/>
          </a:prstGeom>
        </p:spPr>
      </p:pic>
      <p:pic>
        <p:nvPicPr>
          <p:cNvPr id="5" name="图片 4">
            <a:extLst>
              <a:ext uri="{FF2B5EF4-FFF2-40B4-BE49-F238E27FC236}">
                <a16:creationId xmlns:a16="http://schemas.microsoft.com/office/drawing/2014/main" id="{00FD37A7-F56F-40AB-9AAD-31C421F93C8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21420" y="1081315"/>
            <a:ext cx="5004131" cy="2858963"/>
          </a:xfrm>
          <a:prstGeom prst="rect">
            <a:avLst/>
          </a:prstGeom>
        </p:spPr>
      </p:pic>
      <p:pic>
        <p:nvPicPr>
          <p:cNvPr id="6" name="图片 5">
            <a:extLst>
              <a:ext uri="{FF2B5EF4-FFF2-40B4-BE49-F238E27FC236}">
                <a16:creationId xmlns:a16="http://schemas.microsoft.com/office/drawing/2014/main" id="{A05FAA40-1AFC-4235-9679-D54F7588ED3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24544" y="1065625"/>
            <a:ext cx="5004131" cy="2858963"/>
          </a:xfrm>
          <a:prstGeom prst="rect">
            <a:avLst/>
          </a:prstGeom>
        </p:spPr>
      </p:pic>
      <p:pic>
        <p:nvPicPr>
          <p:cNvPr id="7" name="图片 6">
            <a:extLst>
              <a:ext uri="{FF2B5EF4-FFF2-40B4-BE49-F238E27FC236}">
                <a16:creationId xmlns:a16="http://schemas.microsoft.com/office/drawing/2014/main" id="{9F9B8467-FCB6-42FA-9600-08D6DD66DC9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1420" y="3999037"/>
            <a:ext cx="5004131" cy="2858963"/>
          </a:xfrm>
          <a:prstGeom prst="rect">
            <a:avLst/>
          </a:prstGeom>
        </p:spPr>
      </p:pic>
      <p:sp>
        <p:nvSpPr>
          <p:cNvPr id="10" name="文本框 9">
            <a:extLst>
              <a:ext uri="{FF2B5EF4-FFF2-40B4-BE49-F238E27FC236}">
                <a16:creationId xmlns:a16="http://schemas.microsoft.com/office/drawing/2014/main" id="{DA9CCEF9-FF3C-4798-B57E-E12A1B445105}"/>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2-8</a:t>
            </a:r>
            <a:endParaRPr lang="zh-CN" altLang="en-US" sz="2800" dirty="0">
              <a:solidFill>
                <a:schemeClr val="bg1"/>
              </a:solidFill>
            </a:endParaRPr>
          </a:p>
        </p:txBody>
      </p:sp>
    </p:spTree>
    <p:extLst>
      <p:ext uri="{BB962C8B-B14F-4D97-AF65-F5344CB8AC3E}">
        <p14:creationId xmlns:p14="http://schemas.microsoft.com/office/powerpoint/2010/main" val="2129332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EF21490-A03F-43D0-98F9-7FC1D000A419}"/>
              </a:ext>
            </a:extLst>
          </p:cNvPr>
          <p:cNvSpPr>
            <a:spLocks noGrp="1"/>
          </p:cNvSpPr>
          <p:nvPr>
            <p:ph type="body" sz="quarter" idx="12"/>
          </p:nvPr>
        </p:nvSpPr>
        <p:spPr/>
        <p:txBody>
          <a:bodyPr>
            <a:normAutofit lnSpcReduction="10000"/>
          </a:bodyPr>
          <a:lstStyle/>
          <a:p>
            <a:r>
              <a:rPr lang="zh-CN" altLang="en-US" dirty="0"/>
              <a:t>稳定性对比</a:t>
            </a:r>
          </a:p>
        </p:txBody>
      </p:sp>
      <p:pic>
        <p:nvPicPr>
          <p:cNvPr id="10" name="图片 9">
            <a:extLst>
              <a:ext uri="{FF2B5EF4-FFF2-40B4-BE49-F238E27FC236}">
                <a16:creationId xmlns:a16="http://schemas.microsoft.com/office/drawing/2014/main" id="{6912C071-0092-4C63-B9DD-1F4B2561B5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9552" y="1287000"/>
            <a:ext cx="4072792" cy="2793022"/>
          </a:xfrm>
          <a:prstGeom prst="rect">
            <a:avLst/>
          </a:prstGeom>
        </p:spPr>
      </p:pic>
      <p:pic>
        <p:nvPicPr>
          <p:cNvPr id="12" name="图片 11">
            <a:extLst>
              <a:ext uri="{FF2B5EF4-FFF2-40B4-BE49-F238E27FC236}">
                <a16:creationId xmlns:a16="http://schemas.microsoft.com/office/drawing/2014/main" id="{3F354E23-D63F-4476-AAAC-09C42D1DA5A0}"/>
              </a:ext>
            </a:extLst>
          </p:cNvPr>
          <p:cNvPicPr/>
          <p:nvPr/>
        </p:nvPicPr>
        <p:blipFill>
          <a:blip r:embed="rId3">
            <a:extLst>
              <a:ext uri="{28A0092B-C50C-407E-A947-70E740481C1C}">
                <a14:useLocalDpi xmlns:a14="http://schemas.microsoft.com/office/drawing/2010/main" val="0"/>
              </a:ext>
            </a:extLst>
          </a:blip>
          <a:stretch>
            <a:fillRect/>
          </a:stretch>
        </p:blipFill>
        <p:spPr>
          <a:xfrm>
            <a:off x="4716016" y="1302999"/>
            <a:ext cx="4248472" cy="2742696"/>
          </a:xfrm>
          <a:prstGeom prst="rect">
            <a:avLst/>
          </a:prstGeom>
        </p:spPr>
      </p:pic>
      <p:pic>
        <p:nvPicPr>
          <p:cNvPr id="13" name="图片 12">
            <a:extLst>
              <a:ext uri="{FF2B5EF4-FFF2-40B4-BE49-F238E27FC236}">
                <a16:creationId xmlns:a16="http://schemas.microsoft.com/office/drawing/2014/main" id="{D57BC35D-95E8-48E5-A2ED-372119CA781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0052" y="4624796"/>
            <a:ext cx="3600400" cy="2232248"/>
          </a:xfrm>
          <a:prstGeom prst="rect">
            <a:avLst/>
          </a:prstGeom>
          <a:noFill/>
        </p:spPr>
      </p:pic>
      <p:sp>
        <p:nvSpPr>
          <p:cNvPr id="14" name="文本框 13">
            <a:extLst>
              <a:ext uri="{FF2B5EF4-FFF2-40B4-BE49-F238E27FC236}">
                <a16:creationId xmlns:a16="http://schemas.microsoft.com/office/drawing/2014/main" id="{0C3515F5-5CA4-49EC-B1A6-C210A6EC781F}"/>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2-9</a:t>
            </a:r>
            <a:endParaRPr lang="zh-CN" altLang="en-US" sz="2800" dirty="0">
              <a:solidFill>
                <a:schemeClr val="bg1"/>
              </a:solidFill>
            </a:endParaRPr>
          </a:p>
        </p:txBody>
      </p:sp>
      <p:sp>
        <p:nvSpPr>
          <p:cNvPr id="5" name="文本框 4">
            <a:extLst>
              <a:ext uri="{FF2B5EF4-FFF2-40B4-BE49-F238E27FC236}">
                <a16:creationId xmlns:a16="http://schemas.microsoft.com/office/drawing/2014/main" id="{17E7ECE1-297A-4141-B7D8-C059F7EF5ACA}"/>
              </a:ext>
            </a:extLst>
          </p:cNvPr>
          <p:cNvSpPr txBox="1"/>
          <p:nvPr/>
        </p:nvSpPr>
        <p:spPr>
          <a:xfrm>
            <a:off x="2294038" y="3941522"/>
            <a:ext cx="1008112" cy="276999"/>
          </a:xfrm>
          <a:prstGeom prst="rect">
            <a:avLst/>
          </a:prstGeom>
          <a:solidFill>
            <a:schemeClr val="bg1"/>
          </a:solidFill>
        </p:spPr>
        <p:txBody>
          <a:bodyPr wrap="square" rtlCol="0">
            <a:spAutoFit/>
          </a:bodyPr>
          <a:lstStyle/>
          <a:p>
            <a:r>
              <a:rPr lang="zh-CN" altLang="en-US" sz="1200" dirty="0"/>
              <a:t>树深度</a:t>
            </a:r>
          </a:p>
        </p:txBody>
      </p:sp>
      <p:sp>
        <p:nvSpPr>
          <p:cNvPr id="8" name="文本框 7">
            <a:extLst>
              <a:ext uri="{FF2B5EF4-FFF2-40B4-BE49-F238E27FC236}">
                <a16:creationId xmlns:a16="http://schemas.microsoft.com/office/drawing/2014/main" id="{F353AF86-A0A0-476B-823E-1EDBEA68A73E}"/>
              </a:ext>
            </a:extLst>
          </p:cNvPr>
          <p:cNvSpPr txBox="1"/>
          <p:nvPr/>
        </p:nvSpPr>
        <p:spPr>
          <a:xfrm>
            <a:off x="6588224" y="3941522"/>
            <a:ext cx="1008112" cy="276999"/>
          </a:xfrm>
          <a:prstGeom prst="rect">
            <a:avLst/>
          </a:prstGeom>
          <a:solidFill>
            <a:schemeClr val="bg1"/>
          </a:solidFill>
        </p:spPr>
        <p:txBody>
          <a:bodyPr wrap="square" rtlCol="0">
            <a:spAutoFit/>
          </a:bodyPr>
          <a:lstStyle/>
          <a:p>
            <a:r>
              <a:rPr lang="zh-CN" altLang="en-US" sz="1200" dirty="0"/>
              <a:t>树数量</a:t>
            </a:r>
          </a:p>
        </p:txBody>
      </p:sp>
      <p:pic>
        <p:nvPicPr>
          <p:cNvPr id="2" name="图片 1">
            <a:extLst>
              <a:ext uri="{FF2B5EF4-FFF2-40B4-BE49-F238E27FC236}">
                <a16:creationId xmlns:a16="http://schemas.microsoft.com/office/drawing/2014/main" id="{32C668C2-38FE-4885-A5F0-D3A7F5EE2F09}"/>
              </a:ext>
            </a:extLst>
          </p:cNvPr>
          <p:cNvPicPr>
            <a:picLocks noChangeAspect="1"/>
          </p:cNvPicPr>
          <p:nvPr/>
        </p:nvPicPr>
        <p:blipFill>
          <a:blip r:embed="rId5"/>
          <a:stretch>
            <a:fillRect/>
          </a:stretch>
        </p:blipFill>
        <p:spPr>
          <a:xfrm>
            <a:off x="554120" y="4218496"/>
            <a:ext cx="3978442" cy="2793022"/>
          </a:xfrm>
          <a:prstGeom prst="rect">
            <a:avLst/>
          </a:prstGeom>
        </p:spPr>
      </p:pic>
    </p:spTree>
    <p:extLst>
      <p:ext uri="{BB962C8B-B14F-4D97-AF65-F5344CB8AC3E}">
        <p14:creationId xmlns:p14="http://schemas.microsoft.com/office/powerpoint/2010/main" val="269041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8C5274F-7A52-4569-A5EC-6B19F5DA2D50}"/>
              </a:ext>
            </a:extLst>
          </p:cNvPr>
          <p:cNvSpPr>
            <a:spLocks noGrp="1"/>
          </p:cNvSpPr>
          <p:nvPr>
            <p:ph type="body" sz="quarter" idx="12"/>
          </p:nvPr>
        </p:nvSpPr>
        <p:spPr/>
        <p:txBody>
          <a:bodyPr>
            <a:normAutofit lnSpcReduction="10000"/>
          </a:bodyPr>
          <a:lstStyle/>
          <a:p>
            <a:r>
              <a:rPr lang="en-US" altLang="zh-CN" dirty="0"/>
              <a:t>Salinas</a:t>
            </a:r>
            <a:endParaRPr lang="zh-CN" altLang="en-US" dirty="0"/>
          </a:p>
        </p:txBody>
      </p:sp>
      <p:pic>
        <p:nvPicPr>
          <p:cNvPr id="4" name="图片 3">
            <a:extLst>
              <a:ext uri="{FF2B5EF4-FFF2-40B4-BE49-F238E27FC236}">
                <a16:creationId xmlns:a16="http://schemas.microsoft.com/office/drawing/2014/main" id="{DFDE701A-6DFC-4F59-AFB7-5F6F9C468877}"/>
              </a:ext>
            </a:extLst>
          </p:cNvPr>
          <p:cNvPicPr>
            <a:picLocks noChangeAspect="1"/>
          </p:cNvPicPr>
          <p:nvPr/>
        </p:nvPicPr>
        <p:blipFill>
          <a:blip r:embed="rId2"/>
          <a:stretch>
            <a:fillRect/>
          </a:stretch>
        </p:blipFill>
        <p:spPr>
          <a:xfrm>
            <a:off x="1844775" y="1806585"/>
            <a:ext cx="6196965" cy="4957572"/>
          </a:xfrm>
          <a:prstGeom prst="rect">
            <a:avLst/>
          </a:prstGeom>
        </p:spPr>
      </p:pic>
      <p:sp>
        <p:nvSpPr>
          <p:cNvPr id="5" name="文本框 4">
            <a:extLst>
              <a:ext uri="{FF2B5EF4-FFF2-40B4-BE49-F238E27FC236}">
                <a16:creationId xmlns:a16="http://schemas.microsoft.com/office/drawing/2014/main" id="{4B91C1AD-D63D-4908-8AAA-40018310579C}"/>
              </a:ext>
            </a:extLst>
          </p:cNvPr>
          <p:cNvSpPr txBox="1"/>
          <p:nvPr/>
        </p:nvSpPr>
        <p:spPr>
          <a:xfrm>
            <a:off x="5608496" y="1475492"/>
            <a:ext cx="1224136" cy="369332"/>
          </a:xfrm>
          <a:prstGeom prst="rect">
            <a:avLst/>
          </a:prstGeom>
          <a:noFill/>
        </p:spPr>
        <p:txBody>
          <a:bodyPr wrap="square" rtlCol="0">
            <a:spAutoFit/>
          </a:bodyPr>
          <a:lstStyle/>
          <a:p>
            <a:r>
              <a:rPr lang="zh-CN" altLang="en-US" dirty="0"/>
              <a:t>数据类别</a:t>
            </a:r>
          </a:p>
        </p:txBody>
      </p:sp>
      <p:sp>
        <p:nvSpPr>
          <p:cNvPr id="6" name="文本框 5">
            <a:extLst>
              <a:ext uri="{FF2B5EF4-FFF2-40B4-BE49-F238E27FC236}">
                <a16:creationId xmlns:a16="http://schemas.microsoft.com/office/drawing/2014/main" id="{F331898E-AC50-4EDB-ABED-0F33D4933FBC}"/>
              </a:ext>
            </a:extLst>
          </p:cNvPr>
          <p:cNvSpPr txBox="1"/>
          <p:nvPr/>
        </p:nvSpPr>
        <p:spPr>
          <a:xfrm>
            <a:off x="339810" y="1273387"/>
            <a:ext cx="3224078" cy="369332"/>
          </a:xfrm>
          <a:prstGeom prst="rect">
            <a:avLst/>
          </a:prstGeom>
          <a:noFill/>
        </p:spPr>
        <p:txBody>
          <a:bodyPr wrap="square" rtlCol="0">
            <a:spAutoFit/>
          </a:bodyPr>
          <a:lstStyle/>
          <a:p>
            <a:r>
              <a:rPr lang="zh-CN" altLang="en-US" dirty="0"/>
              <a:t>数据特征：</a:t>
            </a:r>
            <a:r>
              <a:rPr lang="en-US" altLang="zh-CN" dirty="0"/>
              <a:t>224</a:t>
            </a:r>
            <a:r>
              <a:rPr lang="zh-CN" altLang="en-US" dirty="0"/>
              <a:t>个波段</a:t>
            </a:r>
            <a:r>
              <a:rPr lang="en-US" altLang="zh-CN" dirty="0">
                <a:sym typeface="Wingdings" panose="05000000000000000000" pitchFamily="2" charset="2"/>
              </a:rPr>
              <a:t>24</a:t>
            </a:r>
            <a:endParaRPr lang="zh-CN" altLang="en-US" dirty="0"/>
          </a:p>
        </p:txBody>
      </p:sp>
      <p:sp>
        <p:nvSpPr>
          <p:cNvPr id="10" name="文本框 9">
            <a:extLst>
              <a:ext uri="{FF2B5EF4-FFF2-40B4-BE49-F238E27FC236}">
                <a16:creationId xmlns:a16="http://schemas.microsoft.com/office/drawing/2014/main" id="{EFD98C77-2AC2-4A37-BAF0-86E228A3C5CC}"/>
              </a:ext>
            </a:extLst>
          </p:cNvPr>
          <p:cNvSpPr txBox="1"/>
          <p:nvPr/>
        </p:nvSpPr>
        <p:spPr>
          <a:xfrm>
            <a:off x="179512" y="274401"/>
            <a:ext cx="792088" cy="523220"/>
          </a:xfrm>
          <a:prstGeom prst="rect">
            <a:avLst/>
          </a:prstGeom>
          <a:noFill/>
        </p:spPr>
        <p:txBody>
          <a:bodyPr wrap="square" rtlCol="0">
            <a:spAutoFit/>
          </a:bodyPr>
          <a:lstStyle/>
          <a:p>
            <a:r>
              <a:rPr lang="en-US" altLang="zh-CN" sz="2800" dirty="0">
                <a:solidFill>
                  <a:schemeClr val="bg1"/>
                </a:solidFill>
              </a:rPr>
              <a:t>3-1</a:t>
            </a:r>
            <a:endParaRPr lang="zh-CN" altLang="en-US" sz="2800" dirty="0">
              <a:solidFill>
                <a:schemeClr val="bg1"/>
              </a:solidFill>
            </a:endParaRPr>
          </a:p>
        </p:txBody>
      </p:sp>
      <p:pic>
        <p:nvPicPr>
          <p:cNvPr id="1026" name="Picture 2" descr="âåè°±å¾çâçå¾çæç´¢ç»æ">
            <a:extLst>
              <a:ext uri="{FF2B5EF4-FFF2-40B4-BE49-F238E27FC236}">
                <a16:creationId xmlns:a16="http://schemas.microsoft.com/office/drawing/2014/main" id="{324A12C9-5514-4B0D-B378-37669552C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914" y="1723784"/>
            <a:ext cx="3286359" cy="20017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CEC397E-1DE5-43B1-A5E0-3E5EBC12CBB7}"/>
              </a:ext>
            </a:extLst>
          </p:cNvPr>
          <p:cNvSpPr txBox="1"/>
          <p:nvPr/>
        </p:nvSpPr>
        <p:spPr>
          <a:xfrm>
            <a:off x="3145129" y="1256593"/>
            <a:ext cx="2592288" cy="369332"/>
          </a:xfrm>
          <a:prstGeom prst="rect">
            <a:avLst/>
          </a:prstGeom>
          <a:noFill/>
        </p:spPr>
        <p:txBody>
          <a:bodyPr wrap="square" rtlCol="0">
            <a:spAutoFit/>
          </a:bodyPr>
          <a:lstStyle/>
          <a:p>
            <a:r>
              <a:rPr lang="en-US" altLang="zh-CN" dirty="0"/>
              <a:t>1</a:t>
            </a:r>
            <a:r>
              <a:rPr lang="zh-CN" altLang="en-US" dirty="0"/>
              <a:t>：</a:t>
            </a:r>
            <a:r>
              <a:rPr lang="en-US" altLang="zh-CN" dirty="0"/>
              <a:t>1</a:t>
            </a:r>
            <a:r>
              <a:rPr lang="zh-CN" altLang="en-US" dirty="0"/>
              <a:t>的训练和测试样本</a:t>
            </a:r>
          </a:p>
        </p:txBody>
      </p:sp>
    </p:spTree>
    <p:extLst>
      <p:ext uri="{BB962C8B-B14F-4D97-AF65-F5344CB8AC3E}">
        <p14:creationId xmlns:p14="http://schemas.microsoft.com/office/powerpoint/2010/main" val="163123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BE871EF-8536-436D-B439-2CB96F74B424}"/>
              </a:ext>
            </a:extLst>
          </p:cNvPr>
          <p:cNvSpPr>
            <a:spLocks noGrp="1"/>
          </p:cNvSpPr>
          <p:nvPr>
            <p:ph type="body" sz="quarter" idx="12"/>
          </p:nvPr>
        </p:nvSpPr>
        <p:spPr/>
        <p:txBody>
          <a:bodyPr>
            <a:normAutofit fontScale="92500"/>
          </a:bodyPr>
          <a:lstStyle/>
          <a:p>
            <a:r>
              <a:rPr lang="zh-CN" altLang="en-US" dirty="0"/>
              <a:t>数据的初步识别情况</a:t>
            </a:r>
          </a:p>
        </p:txBody>
      </p:sp>
      <p:graphicFrame>
        <p:nvGraphicFramePr>
          <p:cNvPr id="7" name="图表 6">
            <a:extLst>
              <a:ext uri="{FF2B5EF4-FFF2-40B4-BE49-F238E27FC236}">
                <a16:creationId xmlns:a16="http://schemas.microsoft.com/office/drawing/2014/main" id="{C01DA208-D841-476A-9C4C-6632521837B6}"/>
              </a:ext>
            </a:extLst>
          </p:cNvPr>
          <p:cNvGraphicFramePr>
            <a:graphicFrameLocks/>
          </p:cNvGraphicFramePr>
          <p:nvPr>
            <p:extLst>
              <p:ext uri="{D42A27DB-BD31-4B8C-83A1-F6EECF244321}">
                <p14:modId xmlns:p14="http://schemas.microsoft.com/office/powerpoint/2010/main" val="601141501"/>
              </p:ext>
            </p:extLst>
          </p:nvPr>
        </p:nvGraphicFramePr>
        <p:xfrm>
          <a:off x="251520" y="1287000"/>
          <a:ext cx="878497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a16="http://schemas.microsoft.com/office/drawing/2014/main" id="{AC1ED08B-BBB3-4E36-BC0C-C64D0688CF83}"/>
              </a:ext>
            </a:extLst>
          </p:cNvPr>
          <p:cNvGraphicFramePr>
            <a:graphicFrameLocks/>
          </p:cNvGraphicFramePr>
          <p:nvPr>
            <p:extLst>
              <p:ext uri="{D42A27DB-BD31-4B8C-83A1-F6EECF244321}">
                <p14:modId xmlns:p14="http://schemas.microsoft.com/office/powerpoint/2010/main" val="3674255059"/>
              </p:ext>
            </p:extLst>
          </p:nvPr>
        </p:nvGraphicFramePr>
        <p:xfrm>
          <a:off x="251520" y="4026744"/>
          <a:ext cx="864096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6FA0F698-B494-4F19-B23B-69A2A779CEBC}"/>
              </a:ext>
            </a:extLst>
          </p:cNvPr>
          <p:cNvSpPr txBox="1"/>
          <p:nvPr/>
        </p:nvSpPr>
        <p:spPr>
          <a:xfrm>
            <a:off x="179512" y="281207"/>
            <a:ext cx="792088" cy="523220"/>
          </a:xfrm>
          <a:prstGeom prst="rect">
            <a:avLst/>
          </a:prstGeom>
          <a:noFill/>
        </p:spPr>
        <p:txBody>
          <a:bodyPr wrap="square" rtlCol="0">
            <a:spAutoFit/>
          </a:bodyPr>
          <a:lstStyle/>
          <a:p>
            <a:r>
              <a:rPr lang="en-US" altLang="zh-CN" sz="2800" dirty="0">
                <a:solidFill>
                  <a:schemeClr val="bg1"/>
                </a:solidFill>
              </a:rPr>
              <a:t>3-2</a:t>
            </a:r>
            <a:endParaRPr lang="zh-CN" altLang="en-US" sz="2800" dirty="0">
              <a:solidFill>
                <a:schemeClr val="bg1"/>
              </a:solidFill>
            </a:endParaRPr>
          </a:p>
        </p:txBody>
      </p:sp>
    </p:spTree>
    <p:extLst>
      <p:ext uri="{BB962C8B-B14F-4D97-AF65-F5344CB8AC3E}">
        <p14:creationId xmlns:p14="http://schemas.microsoft.com/office/powerpoint/2010/main" val="172203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BE871EF-8536-436D-B439-2CB96F74B424}"/>
              </a:ext>
            </a:extLst>
          </p:cNvPr>
          <p:cNvSpPr>
            <a:spLocks noGrp="1"/>
          </p:cNvSpPr>
          <p:nvPr>
            <p:ph type="body" sz="quarter" idx="12"/>
          </p:nvPr>
        </p:nvSpPr>
        <p:spPr/>
        <p:txBody>
          <a:bodyPr>
            <a:normAutofit lnSpcReduction="10000"/>
          </a:bodyPr>
          <a:lstStyle/>
          <a:p>
            <a:r>
              <a:rPr lang="zh-CN" altLang="en-US" dirty="0"/>
              <a:t>各方法对比</a:t>
            </a:r>
          </a:p>
        </p:txBody>
      </p:sp>
      <p:pic>
        <p:nvPicPr>
          <p:cNvPr id="5" name="图片 4">
            <a:extLst>
              <a:ext uri="{FF2B5EF4-FFF2-40B4-BE49-F238E27FC236}">
                <a16:creationId xmlns:a16="http://schemas.microsoft.com/office/drawing/2014/main" id="{10EC87E6-D45F-435E-916F-12629992A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560951"/>
            <a:ext cx="3036384" cy="5297049"/>
          </a:xfrm>
          <a:prstGeom prst="rect">
            <a:avLst/>
          </a:prstGeom>
        </p:spPr>
      </p:pic>
      <p:sp>
        <p:nvSpPr>
          <p:cNvPr id="6" name="文本框 5">
            <a:extLst>
              <a:ext uri="{FF2B5EF4-FFF2-40B4-BE49-F238E27FC236}">
                <a16:creationId xmlns:a16="http://schemas.microsoft.com/office/drawing/2014/main" id="{F44D0A57-8794-4C84-95FA-A57ADF80A6C8}"/>
              </a:ext>
            </a:extLst>
          </p:cNvPr>
          <p:cNvSpPr txBox="1"/>
          <p:nvPr/>
        </p:nvSpPr>
        <p:spPr>
          <a:xfrm>
            <a:off x="993030" y="1287000"/>
            <a:ext cx="914674" cy="369332"/>
          </a:xfrm>
          <a:prstGeom prst="rect">
            <a:avLst/>
          </a:prstGeom>
          <a:noFill/>
        </p:spPr>
        <p:txBody>
          <a:bodyPr wrap="square" rtlCol="0">
            <a:spAutoFit/>
          </a:bodyPr>
          <a:lstStyle/>
          <a:p>
            <a:r>
              <a:rPr lang="en-US" altLang="zh-CN" dirty="0"/>
              <a:t>SVM</a:t>
            </a:r>
            <a:endParaRPr lang="zh-CN" altLang="en-US" dirty="0"/>
          </a:p>
        </p:txBody>
      </p:sp>
      <p:pic>
        <p:nvPicPr>
          <p:cNvPr id="8" name="图片 7">
            <a:extLst>
              <a:ext uri="{FF2B5EF4-FFF2-40B4-BE49-F238E27FC236}">
                <a16:creationId xmlns:a16="http://schemas.microsoft.com/office/drawing/2014/main" id="{D05186B9-45EC-40E3-91A8-C1B346168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1617187"/>
            <a:ext cx="2971912" cy="5184576"/>
          </a:xfrm>
          <a:prstGeom prst="rect">
            <a:avLst/>
          </a:prstGeom>
        </p:spPr>
      </p:pic>
      <p:sp>
        <p:nvSpPr>
          <p:cNvPr id="9" name="文本框 8">
            <a:extLst>
              <a:ext uri="{FF2B5EF4-FFF2-40B4-BE49-F238E27FC236}">
                <a16:creationId xmlns:a16="http://schemas.microsoft.com/office/drawing/2014/main" id="{281C705D-B526-4D3D-91B7-BDC6F756DBF7}"/>
              </a:ext>
            </a:extLst>
          </p:cNvPr>
          <p:cNvSpPr txBox="1"/>
          <p:nvPr/>
        </p:nvSpPr>
        <p:spPr>
          <a:xfrm>
            <a:off x="3923928" y="1211558"/>
            <a:ext cx="1296144" cy="369332"/>
          </a:xfrm>
          <a:prstGeom prst="rect">
            <a:avLst/>
          </a:prstGeom>
          <a:noFill/>
        </p:spPr>
        <p:txBody>
          <a:bodyPr wrap="square" rtlCol="0">
            <a:spAutoFit/>
          </a:bodyPr>
          <a:lstStyle/>
          <a:p>
            <a:r>
              <a:rPr lang="zh-CN" altLang="en-US" dirty="0"/>
              <a:t>随机森林</a:t>
            </a:r>
          </a:p>
        </p:txBody>
      </p:sp>
      <p:sp>
        <p:nvSpPr>
          <p:cNvPr id="12" name="文本框 11">
            <a:extLst>
              <a:ext uri="{FF2B5EF4-FFF2-40B4-BE49-F238E27FC236}">
                <a16:creationId xmlns:a16="http://schemas.microsoft.com/office/drawing/2014/main" id="{CEB0CD8A-6BC1-48D7-B002-5982B60ADF34}"/>
              </a:ext>
            </a:extLst>
          </p:cNvPr>
          <p:cNvSpPr txBox="1"/>
          <p:nvPr/>
        </p:nvSpPr>
        <p:spPr>
          <a:xfrm>
            <a:off x="7236296" y="1211558"/>
            <a:ext cx="1296144" cy="369332"/>
          </a:xfrm>
          <a:prstGeom prst="rect">
            <a:avLst/>
          </a:prstGeom>
          <a:noFill/>
        </p:spPr>
        <p:txBody>
          <a:bodyPr wrap="square" rtlCol="0">
            <a:spAutoFit/>
          </a:bodyPr>
          <a:lstStyle/>
          <a:p>
            <a:r>
              <a:rPr lang="en-US" altLang="zh-CN" dirty="0"/>
              <a:t>KNN</a:t>
            </a:r>
            <a:endParaRPr lang="zh-CN" altLang="en-US" dirty="0"/>
          </a:p>
        </p:txBody>
      </p:sp>
      <p:pic>
        <p:nvPicPr>
          <p:cNvPr id="10" name="图片 9">
            <a:extLst>
              <a:ext uri="{FF2B5EF4-FFF2-40B4-BE49-F238E27FC236}">
                <a16:creationId xmlns:a16="http://schemas.microsoft.com/office/drawing/2014/main" id="{AA8F8507-BB9D-4F9B-866E-60A4397786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768" y="1525133"/>
            <a:ext cx="2971912" cy="5184576"/>
          </a:xfrm>
          <a:prstGeom prst="rect">
            <a:avLst/>
          </a:prstGeom>
        </p:spPr>
      </p:pic>
      <p:sp>
        <p:nvSpPr>
          <p:cNvPr id="13" name="文本框 12">
            <a:extLst>
              <a:ext uri="{FF2B5EF4-FFF2-40B4-BE49-F238E27FC236}">
                <a16:creationId xmlns:a16="http://schemas.microsoft.com/office/drawing/2014/main" id="{3998E2D9-B111-4FE2-B7DE-EDFEDFB306DE}"/>
              </a:ext>
            </a:extLst>
          </p:cNvPr>
          <p:cNvSpPr txBox="1"/>
          <p:nvPr/>
        </p:nvSpPr>
        <p:spPr>
          <a:xfrm>
            <a:off x="123841" y="290542"/>
            <a:ext cx="792088" cy="523220"/>
          </a:xfrm>
          <a:prstGeom prst="rect">
            <a:avLst/>
          </a:prstGeom>
          <a:noFill/>
        </p:spPr>
        <p:txBody>
          <a:bodyPr wrap="square" rtlCol="0">
            <a:spAutoFit/>
          </a:bodyPr>
          <a:lstStyle/>
          <a:p>
            <a:r>
              <a:rPr lang="en-US" altLang="zh-CN" sz="2800" dirty="0">
                <a:solidFill>
                  <a:schemeClr val="bg1"/>
                </a:solidFill>
              </a:rPr>
              <a:t>3-3</a:t>
            </a:r>
            <a:endParaRPr lang="zh-CN" altLang="en-US" sz="2800" dirty="0">
              <a:solidFill>
                <a:schemeClr val="bg1"/>
              </a:solidFill>
            </a:endParaRPr>
          </a:p>
        </p:txBody>
      </p:sp>
    </p:spTree>
    <p:extLst>
      <p:ext uri="{BB962C8B-B14F-4D97-AF65-F5344CB8AC3E}">
        <p14:creationId xmlns:p14="http://schemas.microsoft.com/office/powerpoint/2010/main" val="77256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BE871EF-8536-436D-B439-2CB96F74B424}"/>
              </a:ext>
            </a:extLst>
          </p:cNvPr>
          <p:cNvSpPr>
            <a:spLocks noGrp="1"/>
          </p:cNvSpPr>
          <p:nvPr>
            <p:ph type="body" sz="quarter" idx="12"/>
          </p:nvPr>
        </p:nvSpPr>
        <p:spPr>
          <a:xfrm>
            <a:off x="1115616" y="420446"/>
            <a:ext cx="4752528" cy="496824"/>
          </a:xfrm>
        </p:spPr>
        <p:txBody>
          <a:bodyPr>
            <a:normAutofit lnSpcReduction="10000"/>
          </a:bodyPr>
          <a:lstStyle/>
          <a:p>
            <a:r>
              <a:rPr lang="en-US" altLang="zh-CN" dirty="0" err="1"/>
              <a:t>XGBoost</a:t>
            </a:r>
            <a:r>
              <a:rPr lang="zh-CN" altLang="en-US" dirty="0"/>
              <a:t>提升树模型</a:t>
            </a:r>
          </a:p>
        </p:txBody>
      </p:sp>
      <p:pic>
        <p:nvPicPr>
          <p:cNvPr id="15" name="图片 14">
            <a:extLst>
              <a:ext uri="{FF2B5EF4-FFF2-40B4-BE49-F238E27FC236}">
                <a16:creationId xmlns:a16="http://schemas.microsoft.com/office/drawing/2014/main" id="{569433C0-A4FF-4781-8BC3-E873AD1F1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 y="1119150"/>
            <a:ext cx="3275856" cy="5714814"/>
          </a:xfrm>
          <a:prstGeom prst="rect">
            <a:avLst/>
          </a:prstGeom>
        </p:spPr>
      </p:pic>
      <p:sp>
        <p:nvSpPr>
          <p:cNvPr id="16" name="文本框 15">
            <a:extLst>
              <a:ext uri="{FF2B5EF4-FFF2-40B4-BE49-F238E27FC236}">
                <a16:creationId xmlns:a16="http://schemas.microsoft.com/office/drawing/2014/main" id="{2A3675B7-DB1D-491C-B25D-696783C7480C}"/>
              </a:ext>
            </a:extLst>
          </p:cNvPr>
          <p:cNvSpPr txBox="1"/>
          <p:nvPr/>
        </p:nvSpPr>
        <p:spPr>
          <a:xfrm>
            <a:off x="4788024" y="1916832"/>
            <a:ext cx="3744416" cy="369332"/>
          </a:xfrm>
          <a:prstGeom prst="rect">
            <a:avLst/>
          </a:prstGeom>
          <a:noFill/>
        </p:spPr>
        <p:txBody>
          <a:bodyPr wrap="square" rtlCol="0">
            <a:spAutoFit/>
          </a:bodyPr>
          <a:lstStyle/>
          <a:p>
            <a:r>
              <a:rPr lang="en-US" altLang="zh-CN" dirty="0"/>
              <a:t>XGBOOST</a:t>
            </a:r>
            <a:r>
              <a:rPr lang="zh-CN" altLang="en-US" dirty="0"/>
              <a:t>交叉矩阵</a:t>
            </a:r>
          </a:p>
        </p:txBody>
      </p:sp>
      <p:graphicFrame>
        <p:nvGraphicFramePr>
          <p:cNvPr id="4" name="表格 3">
            <a:extLst>
              <a:ext uri="{FF2B5EF4-FFF2-40B4-BE49-F238E27FC236}">
                <a16:creationId xmlns:a16="http://schemas.microsoft.com/office/drawing/2014/main" id="{14DF7D4D-DF93-4BC7-8CAA-7780B6B1276C}"/>
              </a:ext>
            </a:extLst>
          </p:cNvPr>
          <p:cNvGraphicFramePr>
            <a:graphicFrameLocks noGrp="1"/>
          </p:cNvGraphicFramePr>
          <p:nvPr>
            <p:extLst>
              <p:ext uri="{D42A27DB-BD31-4B8C-83A1-F6EECF244321}">
                <p14:modId xmlns:p14="http://schemas.microsoft.com/office/powerpoint/2010/main" val="1516745877"/>
              </p:ext>
            </p:extLst>
          </p:nvPr>
        </p:nvGraphicFramePr>
        <p:xfrm>
          <a:off x="3358213" y="2492896"/>
          <a:ext cx="5764802" cy="3218491"/>
        </p:xfrm>
        <a:graphic>
          <a:graphicData uri="http://schemas.openxmlformats.org/drawingml/2006/table">
            <a:tbl>
              <a:tblPr>
                <a:tableStyleId>{69C7853C-536D-4A76-A0AE-DD22124D55A5}</a:tableStyleId>
              </a:tblPr>
              <a:tblGrid>
                <a:gridCol w="339106">
                  <a:extLst>
                    <a:ext uri="{9D8B030D-6E8A-4147-A177-3AD203B41FA5}">
                      <a16:colId xmlns:a16="http://schemas.microsoft.com/office/drawing/2014/main" val="4170328890"/>
                    </a:ext>
                  </a:extLst>
                </a:gridCol>
                <a:gridCol w="339106">
                  <a:extLst>
                    <a:ext uri="{9D8B030D-6E8A-4147-A177-3AD203B41FA5}">
                      <a16:colId xmlns:a16="http://schemas.microsoft.com/office/drawing/2014/main" val="874131724"/>
                    </a:ext>
                  </a:extLst>
                </a:gridCol>
                <a:gridCol w="339106">
                  <a:extLst>
                    <a:ext uri="{9D8B030D-6E8A-4147-A177-3AD203B41FA5}">
                      <a16:colId xmlns:a16="http://schemas.microsoft.com/office/drawing/2014/main" val="57374731"/>
                    </a:ext>
                  </a:extLst>
                </a:gridCol>
                <a:gridCol w="339106">
                  <a:extLst>
                    <a:ext uri="{9D8B030D-6E8A-4147-A177-3AD203B41FA5}">
                      <a16:colId xmlns:a16="http://schemas.microsoft.com/office/drawing/2014/main" val="1254949496"/>
                    </a:ext>
                  </a:extLst>
                </a:gridCol>
                <a:gridCol w="339106">
                  <a:extLst>
                    <a:ext uri="{9D8B030D-6E8A-4147-A177-3AD203B41FA5}">
                      <a16:colId xmlns:a16="http://schemas.microsoft.com/office/drawing/2014/main" val="1173239087"/>
                    </a:ext>
                  </a:extLst>
                </a:gridCol>
                <a:gridCol w="339106">
                  <a:extLst>
                    <a:ext uri="{9D8B030D-6E8A-4147-A177-3AD203B41FA5}">
                      <a16:colId xmlns:a16="http://schemas.microsoft.com/office/drawing/2014/main" val="2339563550"/>
                    </a:ext>
                  </a:extLst>
                </a:gridCol>
                <a:gridCol w="339106">
                  <a:extLst>
                    <a:ext uri="{9D8B030D-6E8A-4147-A177-3AD203B41FA5}">
                      <a16:colId xmlns:a16="http://schemas.microsoft.com/office/drawing/2014/main" val="3031535369"/>
                    </a:ext>
                  </a:extLst>
                </a:gridCol>
                <a:gridCol w="339106">
                  <a:extLst>
                    <a:ext uri="{9D8B030D-6E8A-4147-A177-3AD203B41FA5}">
                      <a16:colId xmlns:a16="http://schemas.microsoft.com/office/drawing/2014/main" val="1320701078"/>
                    </a:ext>
                  </a:extLst>
                </a:gridCol>
                <a:gridCol w="339106">
                  <a:extLst>
                    <a:ext uri="{9D8B030D-6E8A-4147-A177-3AD203B41FA5}">
                      <a16:colId xmlns:a16="http://schemas.microsoft.com/office/drawing/2014/main" val="1882507492"/>
                    </a:ext>
                  </a:extLst>
                </a:gridCol>
                <a:gridCol w="339106">
                  <a:extLst>
                    <a:ext uri="{9D8B030D-6E8A-4147-A177-3AD203B41FA5}">
                      <a16:colId xmlns:a16="http://schemas.microsoft.com/office/drawing/2014/main" val="3353506207"/>
                    </a:ext>
                  </a:extLst>
                </a:gridCol>
                <a:gridCol w="339106">
                  <a:extLst>
                    <a:ext uri="{9D8B030D-6E8A-4147-A177-3AD203B41FA5}">
                      <a16:colId xmlns:a16="http://schemas.microsoft.com/office/drawing/2014/main" val="3302522754"/>
                    </a:ext>
                  </a:extLst>
                </a:gridCol>
                <a:gridCol w="339106">
                  <a:extLst>
                    <a:ext uri="{9D8B030D-6E8A-4147-A177-3AD203B41FA5}">
                      <a16:colId xmlns:a16="http://schemas.microsoft.com/office/drawing/2014/main" val="2809685023"/>
                    </a:ext>
                  </a:extLst>
                </a:gridCol>
                <a:gridCol w="339106">
                  <a:extLst>
                    <a:ext uri="{9D8B030D-6E8A-4147-A177-3AD203B41FA5}">
                      <a16:colId xmlns:a16="http://schemas.microsoft.com/office/drawing/2014/main" val="2912289699"/>
                    </a:ext>
                  </a:extLst>
                </a:gridCol>
                <a:gridCol w="339106">
                  <a:extLst>
                    <a:ext uri="{9D8B030D-6E8A-4147-A177-3AD203B41FA5}">
                      <a16:colId xmlns:a16="http://schemas.microsoft.com/office/drawing/2014/main" val="2624094875"/>
                    </a:ext>
                  </a:extLst>
                </a:gridCol>
                <a:gridCol w="339106">
                  <a:extLst>
                    <a:ext uri="{9D8B030D-6E8A-4147-A177-3AD203B41FA5}">
                      <a16:colId xmlns:a16="http://schemas.microsoft.com/office/drawing/2014/main" val="2582291739"/>
                    </a:ext>
                  </a:extLst>
                </a:gridCol>
                <a:gridCol w="339106">
                  <a:extLst>
                    <a:ext uri="{9D8B030D-6E8A-4147-A177-3AD203B41FA5}">
                      <a16:colId xmlns:a16="http://schemas.microsoft.com/office/drawing/2014/main" val="1629155259"/>
                    </a:ext>
                  </a:extLst>
                </a:gridCol>
                <a:gridCol w="339106">
                  <a:extLst>
                    <a:ext uri="{9D8B030D-6E8A-4147-A177-3AD203B41FA5}">
                      <a16:colId xmlns:a16="http://schemas.microsoft.com/office/drawing/2014/main" val="2679303396"/>
                    </a:ext>
                  </a:extLst>
                </a:gridCol>
              </a:tblGrid>
              <a:tr h="122424">
                <a:tc>
                  <a:txBody>
                    <a:bodyPr/>
                    <a:lstStyle/>
                    <a:p>
                      <a:pPr algn="ctr"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702526040"/>
                  </a:ext>
                </a:extLst>
              </a:tr>
              <a:tr h="122424">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504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800202573"/>
                  </a:ext>
                </a:extLst>
              </a:tr>
              <a:tr h="122424">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34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897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187641899"/>
                  </a:ext>
                </a:extLst>
              </a:tr>
              <a:tr h="122424">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484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3223683624"/>
                  </a:ext>
                </a:extLst>
              </a:tr>
              <a:tr h="122424">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341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602598322"/>
                  </a:ext>
                </a:extLst>
              </a:tr>
              <a:tr h="122424">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652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792963389"/>
                  </a:ext>
                </a:extLst>
              </a:tr>
              <a:tr h="122424">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992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107444099"/>
                  </a:ext>
                </a:extLst>
              </a:tr>
              <a:tr h="122424">
                <a:tc>
                  <a:txBody>
                    <a:bodyPr/>
                    <a:lstStyle/>
                    <a:p>
                      <a:pPr algn="ctr" fontAlgn="ctr"/>
                      <a:r>
                        <a:rPr lang="en-US" altLang="zh-CN" sz="1200" u="none" strike="noStrike">
                          <a:effectLst/>
                        </a:rPr>
                        <a:t>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895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310137266"/>
                  </a:ext>
                </a:extLst>
              </a:tr>
              <a:tr h="122424">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2577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88399281"/>
                  </a:ext>
                </a:extLst>
              </a:tr>
              <a:tr h="122424">
                <a:tc>
                  <a:txBody>
                    <a:bodyPr/>
                    <a:lstStyle/>
                    <a:p>
                      <a:pPr algn="ctr" fontAlgn="ctr"/>
                      <a:r>
                        <a:rPr lang="en-US" altLang="zh-CN" sz="1200" u="none" strike="noStrike">
                          <a:effectLst/>
                        </a:rPr>
                        <a:t>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1549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624981769"/>
                  </a:ext>
                </a:extLst>
              </a:tr>
              <a:tr h="122424">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773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411503004"/>
                  </a:ext>
                </a:extLst>
              </a:tr>
              <a:tr h="122424">
                <a:tc>
                  <a:txBody>
                    <a:bodyPr/>
                    <a:lstStyle/>
                    <a:p>
                      <a:pPr algn="ctr" fontAlgn="ctr"/>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146122807"/>
                  </a:ext>
                </a:extLst>
              </a:tr>
              <a:tr h="122424">
                <a:tc>
                  <a:txBody>
                    <a:bodyPr/>
                    <a:lstStyle/>
                    <a:p>
                      <a:pPr algn="ctr" fontAlgn="ctr"/>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480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250731568"/>
                  </a:ext>
                </a:extLst>
              </a:tr>
              <a:tr h="122424">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816611654"/>
                  </a:ext>
                </a:extLst>
              </a:tr>
              <a:tr h="122424">
                <a:tc>
                  <a:txBody>
                    <a:bodyPr/>
                    <a:lstStyle/>
                    <a:p>
                      <a:pPr algn="ctr" fontAlgn="ctr"/>
                      <a:r>
                        <a:rPr lang="en-US" altLang="zh-CN" sz="1200" u="none" strike="noStrike">
                          <a:effectLst/>
                        </a:rPr>
                        <a:t>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261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179113411"/>
                  </a:ext>
                </a:extLst>
              </a:tr>
              <a:tr h="122424">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538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1258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572417611"/>
                  </a:ext>
                </a:extLst>
              </a:tr>
              <a:tr h="122424">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ctr" fontAlgn="ctr"/>
                      <a:r>
                        <a:rPr lang="en-US" altLang="zh-CN" sz="1200" u="none" strike="noStrike" dirty="0">
                          <a:effectLst/>
                        </a:rPr>
                        <a:t>437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644476298"/>
                  </a:ext>
                </a:extLst>
              </a:tr>
            </a:tbl>
          </a:graphicData>
        </a:graphic>
      </p:graphicFrame>
      <p:sp>
        <p:nvSpPr>
          <p:cNvPr id="9" name="文本框 8">
            <a:extLst>
              <a:ext uri="{FF2B5EF4-FFF2-40B4-BE49-F238E27FC236}">
                <a16:creationId xmlns:a16="http://schemas.microsoft.com/office/drawing/2014/main" id="{36302466-450D-40E4-B364-024C9E1604AE}"/>
              </a:ext>
            </a:extLst>
          </p:cNvPr>
          <p:cNvSpPr txBox="1"/>
          <p:nvPr/>
        </p:nvSpPr>
        <p:spPr>
          <a:xfrm>
            <a:off x="179512" y="332656"/>
            <a:ext cx="792088" cy="523220"/>
          </a:xfrm>
          <a:prstGeom prst="rect">
            <a:avLst/>
          </a:prstGeom>
          <a:noFill/>
        </p:spPr>
        <p:txBody>
          <a:bodyPr wrap="square" rtlCol="0">
            <a:spAutoFit/>
          </a:bodyPr>
          <a:lstStyle/>
          <a:p>
            <a:r>
              <a:rPr lang="en-US" altLang="zh-CN" sz="2800" dirty="0">
                <a:solidFill>
                  <a:schemeClr val="bg1"/>
                </a:solidFill>
              </a:rPr>
              <a:t>3-4</a:t>
            </a:r>
            <a:endParaRPr lang="zh-CN" altLang="en-US" sz="2800" dirty="0">
              <a:solidFill>
                <a:schemeClr val="bg1"/>
              </a:solidFill>
            </a:endParaRPr>
          </a:p>
        </p:txBody>
      </p:sp>
    </p:spTree>
    <p:extLst>
      <p:ext uri="{BB962C8B-B14F-4D97-AF65-F5344CB8AC3E}">
        <p14:creationId xmlns:p14="http://schemas.microsoft.com/office/powerpoint/2010/main" val="286656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PART  01</a:t>
            </a:r>
            <a:endParaRPr lang="zh-CN" altLang="en-US" dirty="0"/>
          </a:p>
        </p:txBody>
      </p:sp>
      <p:sp>
        <p:nvSpPr>
          <p:cNvPr id="3" name="文本占位符 2"/>
          <p:cNvSpPr>
            <a:spLocks noGrp="1"/>
          </p:cNvSpPr>
          <p:nvPr>
            <p:ph type="body" sz="quarter" idx="12"/>
          </p:nvPr>
        </p:nvSpPr>
        <p:spPr/>
        <p:txBody>
          <a:bodyPr/>
          <a:lstStyle/>
          <a:p>
            <a:r>
              <a:rPr lang="en-US" altLang="zh-CN" dirty="0"/>
              <a:t>PART  02</a:t>
            </a:r>
            <a:endParaRPr lang="zh-CN" altLang="en-US" dirty="0"/>
          </a:p>
        </p:txBody>
      </p:sp>
      <p:sp>
        <p:nvSpPr>
          <p:cNvPr id="4" name="文本占位符 3"/>
          <p:cNvSpPr>
            <a:spLocks noGrp="1"/>
          </p:cNvSpPr>
          <p:nvPr>
            <p:ph type="body" sz="quarter" idx="13"/>
          </p:nvPr>
        </p:nvSpPr>
        <p:spPr/>
        <p:txBody>
          <a:bodyPr/>
          <a:lstStyle/>
          <a:p>
            <a:r>
              <a:rPr lang="en-US" altLang="zh-CN" dirty="0"/>
              <a:t>PART  03</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en-US" altLang="zh-CN" dirty="0"/>
              <a:t>PART  04</a:t>
            </a:r>
            <a:endParaRPr lang="zh-CN" altLang="en-US" dirty="0"/>
          </a:p>
          <a:p>
            <a:endParaRPr lang="zh-CN" altLang="en-US" dirty="0"/>
          </a:p>
        </p:txBody>
      </p:sp>
      <p:sp>
        <p:nvSpPr>
          <p:cNvPr id="6" name="文本占位符 5"/>
          <p:cNvSpPr>
            <a:spLocks noGrp="1"/>
          </p:cNvSpPr>
          <p:nvPr>
            <p:ph type="body" sz="quarter" idx="15"/>
          </p:nvPr>
        </p:nvSpPr>
        <p:spPr/>
        <p:txBody>
          <a:bodyPr/>
          <a:lstStyle/>
          <a:p>
            <a:r>
              <a:rPr lang="en-US" altLang="zh-CN" dirty="0"/>
              <a:t>PART  05</a:t>
            </a:r>
            <a:endParaRPr lang="zh-CN" altLang="en-US" dirty="0"/>
          </a:p>
          <a:p>
            <a:endParaRPr lang="zh-CN" altLang="en-US" dirty="0"/>
          </a:p>
        </p:txBody>
      </p:sp>
      <p:sp>
        <p:nvSpPr>
          <p:cNvPr id="7" name="文本占位符 6"/>
          <p:cNvSpPr>
            <a:spLocks noGrp="1"/>
          </p:cNvSpPr>
          <p:nvPr>
            <p:ph type="body" sz="quarter" idx="16"/>
          </p:nvPr>
        </p:nvSpPr>
        <p:spPr/>
        <p:txBody>
          <a:bodyPr/>
          <a:lstStyle/>
          <a:p>
            <a:r>
              <a:rPr lang="en-US" altLang="zh-CN" dirty="0"/>
              <a:t>PART  06</a:t>
            </a:r>
            <a:endParaRPr lang="zh-CN" altLang="en-US" dirty="0"/>
          </a:p>
          <a:p>
            <a:endParaRPr lang="zh-CN" altLang="en-US" dirty="0"/>
          </a:p>
        </p:txBody>
      </p:sp>
      <p:sp>
        <p:nvSpPr>
          <p:cNvPr id="8" name="文本占位符 7"/>
          <p:cNvSpPr>
            <a:spLocks noGrp="1"/>
          </p:cNvSpPr>
          <p:nvPr>
            <p:ph type="body" sz="quarter" idx="17"/>
          </p:nvPr>
        </p:nvSpPr>
        <p:spPr>
          <a:xfrm>
            <a:off x="5544108" y="1885470"/>
            <a:ext cx="2556284" cy="503237"/>
          </a:xfrm>
        </p:spPr>
        <p:txBody>
          <a:bodyPr>
            <a:normAutofit/>
          </a:bodyPr>
          <a:lstStyle/>
          <a:p>
            <a:r>
              <a:rPr lang="zh-CN" altLang="en-US" dirty="0"/>
              <a:t>选题背景及意义</a:t>
            </a:r>
            <a:endParaRPr lang="en-US" altLang="zh-CN" dirty="0"/>
          </a:p>
          <a:p>
            <a:endParaRPr lang="zh-CN" altLang="en-US" dirty="0"/>
          </a:p>
        </p:txBody>
      </p:sp>
      <p:sp>
        <p:nvSpPr>
          <p:cNvPr id="9" name="文本占位符 8"/>
          <p:cNvSpPr>
            <a:spLocks noGrp="1"/>
          </p:cNvSpPr>
          <p:nvPr>
            <p:ph type="body" sz="quarter" idx="18"/>
          </p:nvPr>
        </p:nvSpPr>
        <p:spPr/>
        <p:txBody>
          <a:bodyPr/>
          <a:lstStyle/>
          <a:p>
            <a:r>
              <a:rPr lang="zh-CN" altLang="en-US" dirty="0"/>
              <a:t>主要研究工作</a:t>
            </a:r>
          </a:p>
        </p:txBody>
      </p:sp>
      <p:sp>
        <p:nvSpPr>
          <p:cNvPr id="10" name="文本占位符 9"/>
          <p:cNvSpPr>
            <a:spLocks noGrp="1"/>
          </p:cNvSpPr>
          <p:nvPr>
            <p:ph type="body" sz="quarter" idx="19"/>
          </p:nvPr>
        </p:nvSpPr>
        <p:spPr>
          <a:xfrm>
            <a:off x="5544108" y="3411413"/>
            <a:ext cx="3132348" cy="593651"/>
          </a:xfrm>
        </p:spPr>
        <p:txBody>
          <a:bodyPr>
            <a:normAutofit fontScale="92500"/>
          </a:bodyPr>
          <a:lstStyle/>
          <a:p>
            <a:r>
              <a:rPr lang="zh-CN" altLang="en-US" dirty="0"/>
              <a:t>研究流程与阶段性成果</a:t>
            </a:r>
          </a:p>
        </p:txBody>
      </p:sp>
      <p:sp>
        <p:nvSpPr>
          <p:cNvPr id="11" name="文本占位符 10"/>
          <p:cNvSpPr>
            <a:spLocks noGrp="1"/>
          </p:cNvSpPr>
          <p:nvPr>
            <p:ph type="body" sz="quarter" idx="20"/>
          </p:nvPr>
        </p:nvSpPr>
        <p:spPr/>
        <p:txBody>
          <a:bodyPr>
            <a:normAutofit/>
          </a:bodyPr>
          <a:lstStyle/>
          <a:p>
            <a:r>
              <a:rPr lang="zh-CN" altLang="en-US" dirty="0"/>
              <a:t>进阶研究工作</a:t>
            </a:r>
          </a:p>
        </p:txBody>
      </p:sp>
      <p:sp>
        <p:nvSpPr>
          <p:cNvPr id="12" name="文本占位符 11"/>
          <p:cNvSpPr>
            <a:spLocks noGrp="1"/>
          </p:cNvSpPr>
          <p:nvPr>
            <p:ph type="body" sz="quarter" idx="21"/>
          </p:nvPr>
        </p:nvSpPr>
        <p:spPr/>
        <p:txBody>
          <a:bodyPr>
            <a:normAutofit/>
          </a:bodyPr>
          <a:lstStyle/>
          <a:p>
            <a:r>
              <a:rPr lang="zh-CN" altLang="en-US" dirty="0"/>
              <a:t>预期目标和成果</a:t>
            </a:r>
          </a:p>
        </p:txBody>
      </p:sp>
      <p:sp>
        <p:nvSpPr>
          <p:cNvPr id="13" name="文本占位符 12"/>
          <p:cNvSpPr>
            <a:spLocks noGrp="1"/>
          </p:cNvSpPr>
          <p:nvPr>
            <p:ph type="body" sz="quarter" idx="22"/>
          </p:nvPr>
        </p:nvSpPr>
        <p:spPr/>
        <p:txBody>
          <a:bodyPr/>
          <a:lstStyle/>
          <a:p>
            <a:r>
              <a:rPr lang="zh-CN" altLang="en-US" dirty="0"/>
              <a:t>时间安排</a:t>
            </a:r>
          </a:p>
        </p:txBody>
      </p:sp>
    </p:spTree>
    <p:extLst>
      <p:ext uri="{BB962C8B-B14F-4D97-AF65-F5344CB8AC3E}">
        <p14:creationId xmlns:p14="http://schemas.microsoft.com/office/powerpoint/2010/main" val="321487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BE871EF-8536-436D-B439-2CB96F74B424}"/>
              </a:ext>
            </a:extLst>
          </p:cNvPr>
          <p:cNvSpPr>
            <a:spLocks noGrp="1"/>
          </p:cNvSpPr>
          <p:nvPr>
            <p:ph type="body" sz="quarter" idx="12"/>
          </p:nvPr>
        </p:nvSpPr>
        <p:spPr/>
        <p:txBody>
          <a:bodyPr>
            <a:normAutofit lnSpcReduction="10000"/>
          </a:bodyPr>
          <a:lstStyle/>
          <a:p>
            <a:r>
              <a:rPr lang="zh-CN" altLang="en-US" dirty="0"/>
              <a:t>邻域统计思想</a:t>
            </a:r>
          </a:p>
        </p:txBody>
      </p:sp>
      <p:pic>
        <p:nvPicPr>
          <p:cNvPr id="4" name="图片 3">
            <a:extLst>
              <a:ext uri="{FF2B5EF4-FFF2-40B4-BE49-F238E27FC236}">
                <a16:creationId xmlns:a16="http://schemas.microsoft.com/office/drawing/2014/main" id="{82634323-C7A4-4785-873D-E7885AB6EF22}"/>
              </a:ext>
            </a:extLst>
          </p:cNvPr>
          <p:cNvPicPr>
            <a:picLocks noChangeAspect="1"/>
          </p:cNvPicPr>
          <p:nvPr/>
        </p:nvPicPr>
        <p:blipFill>
          <a:blip r:embed="rId2"/>
          <a:stretch>
            <a:fillRect/>
          </a:stretch>
        </p:blipFill>
        <p:spPr>
          <a:xfrm>
            <a:off x="351854" y="1253836"/>
            <a:ext cx="2808312" cy="5461297"/>
          </a:xfrm>
          <a:prstGeom prst="rect">
            <a:avLst/>
          </a:prstGeom>
        </p:spPr>
      </p:pic>
      <p:pic>
        <p:nvPicPr>
          <p:cNvPr id="5" name="图片 4">
            <a:extLst>
              <a:ext uri="{FF2B5EF4-FFF2-40B4-BE49-F238E27FC236}">
                <a16:creationId xmlns:a16="http://schemas.microsoft.com/office/drawing/2014/main" id="{4C8821EC-3F84-4C51-9DD8-69A3ADFA0AA7}"/>
              </a:ext>
            </a:extLst>
          </p:cNvPr>
          <p:cNvPicPr>
            <a:picLocks noChangeAspect="1"/>
          </p:cNvPicPr>
          <p:nvPr/>
        </p:nvPicPr>
        <p:blipFill>
          <a:blip r:embed="rId3"/>
          <a:stretch>
            <a:fillRect/>
          </a:stretch>
        </p:blipFill>
        <p:spPr>
          <a:xfrm>
            <a:off x="3059832" y="1125116"/>
            <a:ext cx="3644933" cy="5733256"/>
          </a:xfrm>
          <a:prstGeom prst="rect">
            <a:avLst/>
          </a:prstGeom>
        </p:spPr>
      </p:pic>
      <p:cxnSp>
        <p:nvCxnSpPr>
          <p:cNvPr id="8" name="直接箭头连接符 7">
            <a:extLst>
              <a:ext uri="{FF2B5EF4-FFF2-40B4-BE49-F238E27FC236}">
                <a16:creationId xmlns:a16="http://schemas.microsoft.com/office/drawing/2014/main" id="{49EE8BE1-AC8D-4E1C-8560-6E9CC455533B}"/>
              </a:ext>
            </a:extLst>
          </p:cNvPr>
          <p:cNvCxnSpPr>
            <a:cxnSpLocks/>
            <a:endCxn id="10" idx="1"/>
          </p:cNvCxnSpPr>
          <p:nvPr/>
        </p:nvCxnSpPr>
        <p:spPr>
          <a:xfrm>
            <a:off x="4572000" y="1754814"/>
            <a:ext cx="2651807"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EF29E3B1-0E1E-4B5A-824C-AB8302788718}"/>
              </a:ext>
            </a:extLst>
          </p:cNvPr>
          <p:cNvSpPr/>
          <p:nvPr/>
        </p:nvSpPr>
        <p:spPr>
          <a:xfrm>
            <a:off x="7223807" y="1754814"/>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MEAN</a:t>
            </a:r>
            <a:endParaRPr lang="zh-CN" altLang="en-US" sz="1400" dirty="0"/>
          </a:p>
        </p:txBody>
      </p:sp>
      <p:sp>
        <p:nvSpPr>
          <p:cNvPr id="13" name="文本框 12">
            <a:extLst>
              <a:ext uri="{FF2B5EF4-FFF2-40B4-BE49-F238E27FC236}">
                <a16:creationId xmlns:a16="http://schemas.microsoft.com/office/drawing/2014/main" id="{65EECB56-E5A7-4DF4-B999-B2B779CD8796}"/>
              </a:ext>
            </a:extLst>
          </p:cNvPr>
          <p:cNvSpPr txBox="1"/>
          <p:nvPr/>
        </p:nvSpPr>
        <p:spPr>
          <a:xfrm>
            <a:off x="7982437" y="1599632"/>
            <a:ext cx="1324470" cy="954107"/>
          </a:xfrm>
          <a:prstGeom prst="rect">
            <a:avLst/>
          </a:prstGeom>
          <a:noFill/>
        </p:spPr>
        <p:txBody>
          <a:bodyPr wrap="square" rtlCol="0">
            <a:spAutoFit/>
          </a:bodyPr>
          <a:lstStyle/>
          <a:p>
            <a:r>
              <a:rPr lang="zh-CN" altLang="en-US" sz="1400" dirty="0"/>
              <a:t>用</a:t>
            </a:r>
            <a:r>
              <a:rPr lang="en-US" altLang="zh-CN" sz="1400" dirty="0"/>
              <a:t>n*n</a:t>
            </a:r>
            <a:r>
              <a:rPr lang="zh-CN" altLang="en-US" sz="1400" dirty="0"/>
              <a:t>的邻域均值来作为地理位置信息的邻域特征</a:t>
            </a:r>
          </a:p>
        </p:txBody>
      </p:sp>
      <p:sp>
        <p:nvSpPr>
          <p:cNvPr id="9" name="矩形: 圆角 8">
            <a:extLst>
              <a:ext uri="{FF2B5EF4-FFF2-40B4-BE49-F238E27FC236}">
                <a16:creationId xmlns:a16="http://schemas.microsoft.com/office/drawing/2014/main" id="{E67F5F95-EDD4-4298-9FC7-57FF1CBE7D5A}"/>
              </a:ext>
            </a:extLst>
          </p:cNvPr>
          <p:cNvSpPr/>
          <p:nvPr/>
        </p:nvSpPr>
        <p:spPr>
          <a:xfrm>
            <a:off x="7230725" y="2852936"/>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VAR</a:t>
            </a:r>
            <a:endParaRPr lang="zh-CN" altLang="en-US" sz="1600" dirty="0"/>
          </a:p>
        </p:txBody>
      </p:sp>
      <p:cxnSp>
        <p:nvCxnSpPr>
          <p:cNvPr id="11" name="直接箭头连接符 10">
            <a:extLst>
              <a:ext uri="{FF2B5EF4-FFF2-40B4-BE49-F238E27FC236}">
                <a16:creationId xmlns:a16="http://schemas.microsoft.com/office/drawing/2014/main" id="{6CC7658B-101D-4695-97A1-E61BA9D26112}"/>
              </a:ext>
            </a:extLst>
          </p:cNvPr>
          <p:cNvCxnSpPr>
            <a:cxnSpLocks/>
          </p:cNvCxnSpPr>
          <p:nvPr/>
        </p:nvCxnSpPr>
        <p:spPr>
          <a:xfrm>
            <a:off x="4572000" y="1754814"/>
            <a:ext cx="2658725" cy="137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A342ABC-775F-4F7A-9E64-9A9CD49461C6}"/>
              </a:ext>
            </a:extLst>
          </p:cNvPr>
          <p:cNvSpPr txBox="1"/>
          <p:nvPr/>
        </p:nvSpPr>
        <p:spPr>
          <a:xfrm>
            <a:off x="7966194" y="2735922"/>
            <a:ext cx="1324470" cy="954107"/>
          </a:xfrm>
          <a:prstGeom prst="rect">
            <a:avLst/>
          </a:prstGeom>
          <a:noFill/>
        </p:spPr>
        <p:txBody>
          <a:bodyPr wrap="square" rtlCol="0">
            <a:spAutoFit/>
          </a:bodyPr>
          <a:lstStyle/>
          <a:p>
            <a:r>
              <a:rPr lang="zh-CN" altLang="en-US" sz="1400" dirty="0"/>
              <a:t>用</a:t>
            </a:r>
            <a:r>
              <a:rPr lang="en-US" altLang="zh-CN" sz="1400" dirty="0"/>
              <a:t>n*n</a:t>
            </a:r>
            <a:r>
              <a:rPr lang="zh-CN" altLang="en-US" sz="1400" dirty="0"/>
              <a:t>的邻域方差来作为地理位置信息邻域粗糙程度</a:t>
            </a:r>
          </a:p>
        </p:txBody>
      </p:sp>
      <p:sp>
        <p:nvSpPr>
          <p:cNvPr id="14" name="文本框 13">
            <a:extLst>
              <a:ext uri="{FF2B5EF4-FFF2-40B4-BE49-F238E27FC236}">
                <a16:creationId xmlns:a16="http://schemas.microsoft.com/office/drawing/2014/main" id="{150A9764-6946-48B9-A415-8D413DCCEA47}"/>
              </a:ext>
            </a:extLst>
          </p:cNvPr>
          <p:cNvSpPr txBox="1"/>
          <p:nvPr/>
        </p:nvSpPr>
        <p:spPr>
          <a:xfrm>
            <a:off x="179512" y="264625"/>
            <a:ext cx="792088" cy="523220"/>
          </a:xfrm>
          <a:prstGeom prst="rect">
            <a:avLst/>
          </a:prstGeom>
          <a:noFill/>
        </p:spPr>
        <p:txBody>
          <a:bodyPr wrap="square" rtlCol="0">
            <a:spAutoFit/>
          </a:bodyPr>
          <a:lstStyle/>
          <a:p>
            <a:r>
              <a:rPr lang="en-US" altLang="zh-CN" sz="2800" dirty="0">
                <a:solidFill>
                  <a:schemeClr val="bg1"/>
                </a:solidFill>
              </a:rPr>
              <a:t>3-5</a:t>
            </a:r>
            <a:endParaRPr lang="zh-CN" altLang="en-US" sz="2800" dirty="0">
              <a:solidFill>
                <a:schemeClr val="bg1"/>
              </a:solidFill>
            </a:endParaRPr>
          </a:p>
        </p:txBody>
      </p:sp>
    </p:spTree>
    <p:extLst>
      <p:ext uri="{BB962C8B-B14F-4D97-AF65-F5344CB8AC3E}">
        <p14:creationId xmlns:p14="http://schemas.microsoft.com/office/powerpoint/2010/main" val="298894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FE7FBF1-17D5-4259-A384-E71649FF9FC9}"/>
              </a:ext>
            </a:extLst>
          </p:cNvPr>
          <p:cNvSpPr>
            <a:spLocks noGrp="1"/>
          </p:cNvSpPr>
          <p:nvPr>
            <p:ph type="body" sz="quarter" idx="12"/>
          </p:nvPr>
        </p:nvSpPr>
        <p:spPr>
          <a:xfrm>
            <a:off x="1078193" y="398760"/>
            <a:ext cx="3439800" cy="496824"/>
          </a:xfrm>
        </p:spPr>
        <p:txBody>
          <a:bodyPr>
            <a:normAutofit fontScale="85000" lnSpcReduction="10000"/>
          </a:bodyPr>
          <a:lstStyle/>
          <a:p>
            <a:r>
              <a:rPr lang="zh-CN" altLang="en-US" dirty="0"/>
              <a:t>均值特征</a:t>
            </a:r>
            <a:r>
              <a:rPr lang="en-US" altLang="zh-CN" dirty="0"/>
              <a:t>+XGBOOST</a:t>
            </a:r>
            <a:endParaRPr lang="zh-CN" altLang="en-US" dirty="0"/>
          </a:p>
        </p:txBody>
      </p:sp>
      <p:pic>
        <p:nvPicPr>
          <p:cNvPr id="5" name="图片 4">
            <a:extLst>
              <a:ext uri="{FF2B5EF4-FFF2-40B4-BE49-F238E27FC236}">
                <a16:creationId xmlns:a16="http://schemas.microsoft.com/office/drawing/2014/main" id="{F5F51E6D-CBF9-4C7D-882D-E17FD6415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69846"/>
            <a:ext cx="2831660" cy="4939904"/>
          </a:xfrm>
          <a:prstGeom prst="rect">
            <a:avLst/>
          </a:prstGeom>
        </p:spPr>
      </p:pic>
      <p:pic>
        <p:nvPicPr>
          <p:cNvPr id="7" name="图片 6">
            <a:extLst>
              <a:ext uri="{FF2B5EF4-FFF2-40B4-BE49-F238E27FC236}">
                <a16:creationId xmlns:a16="http://schemas.microsoft.com/office/drawing/2014/main" id="{18499DA7-047A-4492-9D1C-145D53AC1AA5}"/>
              </a:ext>
            </a:extLst>
          </p:cNvPr>
          <p:cNvPicPr>
            <a:picLocks noChangeAspect="1"/>
          </p:cNvPicPr>
          <p:nvPr/>
        </p:nvPicPr>
        <p:blipFill>
          <a:blip r:embed="rId3"/>
          <a:stretch>
            <a:fillRect/>
          </a:stretch>
        </p:blipFill>
        <p:spPr>
          <a:xfrm>
            <a:off x="3053572" y="1484784"/>
            <a:ext cx="2928843" cy="5107985"/>
          </a:xfrm>
          <a:prstGeom prst="rect">
            <a:avLst/>
          </a:prstGeom>
        </p:spPr>
      </p:pic>
      <p:pic>
        <p:nvPicPr>
          <p:cNvPr id="8" name="图片 7">
            <a:extLst>
              <a:ext uri="{FF2B5EF4-FFF2-40B4-BE49-F238E27FC236}">
                <a16:creationId xmlns:a16="http://schemas.microsoft.com/office/drawing/2014/main" id="{7F5C8A2C-2F38-4051-A351-3B504553B513}"/>
              </a:ext>
            </a:extLst>
          </p:cNvPr>
          <p:cNvPicPr>
            <a:picLocks noChangeAspect="1"/>
          </p:cNvPicPr>
          <p:nvPr/>
        </p:nvPicPr>
        <p:blipFill>
          <a:blip r:embed="rId4"/>
          <a:stretch>
            <a:fillRect/>
          </a:stretch>
        </p:blipFill>
        <p:spPr>
          <a:xfrm>
            <a:off x="6239319" y="1484784"/>
            <a:ext cx="2513012" cy="4887030"/>
          </a:xfrm>
          <a:prstGeom prst="rect">
            <a:avLst/>
          </a:prstGeom>
        </p:spPr>
      </p:pic>
      <p:sp>
        <p:nvSpPr>
          <p:cNvPr id="9" name="椭圆 8">
            <a:extLst>
              <a:ext uri="{FF2B5EF4-FFF2-40B4-BE49-F238E27FC236}">
                <a16:creationId xmlns:a16="http://schemas.microsoft.com/office/drawing/2014/main" id="{5949D949-9D99-4A5D-A08E-DBFFCFDC19AD}"/>
              </a:ext>
            </a:extLst>
          </p:cNvPr>
          <p:cNvSpPr/>
          <p:nvPr/>
        </p:nvSpPr>
        <p:spPr>
          <a:xfrm>
            <a:off x="513679" y="1700808"/>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FDBEAE4-48C7-423D-B421-7FCE594E6173}"/>
              </a:ext>
            </a:extLst>
          </p:cNvPr>
          <p:cNvSpPr/>
          <p:nvPr/>
        </p:nvSpPr>
        <p:spPr>
          <a:xfrm>
            <a:off x="3491880" y="1680973"/>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753781C-6B9C-4A33-8328-C2DBA0DBAD10}"/>
              </a:ext>
            </a:extLst>
          </p:cNvPr>
          <p:cNvSpPr/>
          <p:nvPr/>
        </p:nvSpPr>
        <p:spPr>
          <a:xfrm>
            <a:off x="7089501" y="1688032"/>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34CDBA2-3B7A-4136-8CEB-AB85D7D127A5}"/>
              </a:ext>
            </a:extLst>
          </p:cNvPr>
          <p:cNvSpPr/>
          <p:nvPr/>
        </p:nvSpPr>
        <p:spPr>
          <a:xfrm>
            <a:off x="677576" y="2834696"/>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7247654-8676-404C-8607-97A3DE1CB0D7}"/>
              </a:ext>
            </a:extLst>
          </p:cNvPr>
          <p:cNvSpPr/>
          <p:nvPr/>
        </p:nvSpPr>
        <p:spPr>
          <a:xfrm>
            <a:off x="3562043" y="2663185"/>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8A31F12-0F81-4F8E-B578-7807AE4C1B3A}"/>
              </a:ext>
            </a:extLst>
          </p:cNvPr>
          <p:cNvSpPr/>
          <p:nvPr/>
        </p:nvSpPr>
        <p:spPr>
          <a:xfrm>
            <a:off x="6883844" y="2663185"/>
            <a:ext cx="507915"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3D7B966-DD30-4BED-AFB8-7FA28A3662A4}"/>
              </a:ext>
            </a:extLst>
          </p:cNvPr>
          <p:cNvSpPr txBox="1"/>
          <p:nvPr/>
        </p:nvSpPr>
        <p:spPr>
          <a:xfrm>
            <a:off x="179512" y="321854"/>
            <a:ext cx="792088" cy="523220"/>
          </a:xfrm>
          <a:prstGeom prst="rect">
            <a:avLst/>
          </a:prstGeom>
          <a:noFill/>
        </p:spPr>
        <p:txBody>
          <a:bodyPr wrap="square" rtlCol="0">
            <a:spAutoFit/>
          </a:bodyPr>
          <a:lstStyle/>
          <a:p>
            <a:r>
              <a:rPr lang="en-US" altLang="zh-CN" sz="2800" dirty="0">
                <a:solidFill>
                  <a:schemeClr val="bg1"/>
                </a:solidFill>
              </a:rPr>
              <a:t>3-7</a:t>
            </a:r>
            <a:endParaRPr lang="zh-CN" altLang="en-US" sz="2800" dirty="0">
              <a:solidFill>
                <a:schemeClr val="bg1"/>
              </a:solidFill>
            </a:endParaRPr>
          </a:p>
        </p:txBody>
      </p:sp>
      <p:sp>
        <p:nvSpPr>
          <p:cNvPr id="13" name="文本框 12">
            <a:extLst>
              <a:ext uri="{FF2B5EF4-FFF2-40B4-BE49-F238E27FC236}">
                <a16:creationId xmlns:a16="http://schemas.microsoft.com/office/drawing/2014/main" id="{D3CEE354-1EBB-46C7-833C-B00DAC1C9FE6}"/>
              </a:ext>
            </a:extLst>
          </p:cNvPr>
          <p:cNvSpPr txBox="1"/>
          <p:nvPr/>
        </p:nvSpPr>
        <p:spPr>
          <a:xfrm>
            <a:off x="530737" y="1228448"/>
            <a:ext cx="1296144" cy="276999"/>
          </a:xfrm>
          <a:prstGeom prst="rect">
            <a:avLst/>
          </a:prstGeom>
          <a:noFill/>
        </p:spPr>
        <p:txBody>
          <a:bodyPr wrap="square" rtlCol="0">
            <a:spAutoFit/>
          </a:bodyPr>
          <a:lstStyle/>
          <a:p>
            <a:r>
              <a:rPr lang="zh-CN" altLang="en-US" sz="1200" dirty="0"/>
              <a:t>原始特征效果</a:t>
            </a:r>
          </a:p>
        </p:txBody>
      </p:sp>
      <p:sp>
        <p:nvSpPr>
          <p:cNvPr id="20" name="文本框 19">
            <a:extLst>
              <a:ext uri="{FF2B5EF4-FFF2-40B4-BE49-F238E27FC236}">
                <a16:creationId xmlns:a16="http://schemas.microsoft.com/office/drawing/2014/main" id="{5432BD27-ACED-43B5-A224-A84E24A62C40}"/>
              </a:ext>
            </a:extLst>
          </p:cNvPr>
          <p:cNvSpPr txBox="1"/>
          <p:nvPr/>
        </p:nvSpPr>
        <p:spPr>
          <a:xfrm>
            <a:off x="3699089" y="1238992"/>
            <a:ext cx="1440160" cy="276999"/>
          </a:xfrm>
          <a:prstGeom prst="rect">
            <a:avLst/>
          </a:prstGeom>
          <a:noFill/>
        </p:spPr>
        <p:txBody>
          <a:bodyPr wrap="square" rtlCol="0">
            <a:spAutoFit/>
          </a:bodyPr>
          <a:lstStyle/>
          <a:p>
            <a:r>
              <a:rPr lang="zh-CN" altLang="en-US" sz="1200" dirty="0"/>
              <a:t>邻域概率特征效果</a:t>
            </a:r>
          </a:p>
        </p:txBody>
      </p:sp>
      <p:sp>
        <p:nvSpPr>
          <p:cNvPr id="21" name="文本框 20">
            <a:extLst>
              <a:ext uri="{FF2B5EF4-FFF2-40B4-BE49-F238E27FC236}">
                <a16:creationId xmlns:a16="http://schemas.microsoft.com/office/drawing/2014/main" id="{E260D903-1F77-4262-9161-90CB5D17F9F4}"/>
              </a:ext>
            </a:extLst>
          </p:cNvPr>
          <p:cNvSpPr txBox="1"/>
          <p:nvPr/>
        </p:nvSpPr>
        <p:spPr>
          <a:xfrm>
            <a:off x="6694527" y="1214265"/>
            <a:ext cx="1440160" cy="276999"/>
          </a:xfrm>
          <a:prstGeom prst="rect">
            <a:avLst/>
          </a:prstGeom>
          <a:noFill/>
        </p:spPr>
        <p:txBody>
          <a:bodyPr wrap="square" rtlCol="0">
            <a:spAutoFit/>
          </a:bodyPr>
          <a:lstStyle/>
          <a:p>
            <a:r>
              <a:rPr lang="en-US" altLang="zh-CN" sz="1200" dirty="0"/>
              <a:t>BP</a:t>
            </a:r>
            <a:r>
              <a:rPr lang="zh-CN" altLang="en-US" sz="1200" dirty="0"/>
              <a:t>聚类效果</a:t>
            </a:r>
          </a:p>
        </p:txBody>
      </p:sp>
    </p:spTree>
    <p:extLst>
      <p:ext uri="{BB962C8B-B14F-4D97-AF65-F5344CB8AC3E}">
        <p14:creationId xmlns:p14="http://schemas.microsoft.com/office/powerpoint/2010/main" val="398224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881867B-F061-413D-8459-CFB2952A4DF6}"/>
              </a:ext>
            </a:extLst>
          </p:cNvPr>
          <p:cNvSpPr>
            <a:spLocks noGrp="1"/>
          </p:cNvSpPr>
          <p:nvPr>
            <p:ph type="body" sz="quarter" idx="12"/>
          </p:nvPr>
        </p:nvSpPr>
        <p:spPr/>
        <p:txBody>
          <a:bodyPr>
            <a:normAutofit lnSpcReduction="10000"/>
          </a:bodyPr>
          <a:lstStyle/>
          <a:p>
            <a:r>
              <a:rPr lang="zh-CN" altLang="en-US" dirty="0"/>
              <a:t>均值特征</a:t>
            </a:r>
          </a:p>
        </p:txBody>
      </p:sp>
      <p:graphicFrame>
        <p:nvGraphicFramePr>
          <p:cNvPr id="5" name="图表 4">
            <a:extLst>
              <a:ext uri="{FF2B5EF4-FFF2-40B4-BE49-F238E27FC236}">
                <a16:creationId xmlns:a16="http://schemas.microsoft.com/office/drawing/2014/main" id="{3ED6B652-8E5A-4193-8377-E02C88A28CC0}"/>
              </a:ext>
            </a:extLst>
          </p:cNvPr>
          <p:cNvGraphicFramePr>
            <a:graphicFrameLocks/>
          </p:cNvGraphicFramePr>
          <p:nvPr>
            <p:extLst>
              <p:ext uri="{D42A27DB-BD31-4B8C-83A1-F6EECF244321}">
                <p14:modId xmlns:p14="http://schemas.microsoft.com/office/powerpoint/2010/main" val="4049718580"/>
              </p:ext>
            </p:extLst>
          </p:nvPr>
        </p:nvGraphicFramePr>
        <p:xfrm>
          <a:off x="46946" y="3745468"/>
          <a:ext cx="90810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3018FE2F-E420-400F-AF6B-9525F73DF610}"/>
              </a:ext>
            </a:extLst>
          </p:cNvPr>
          <p:cNvGraphicFramePr>
            <a:graphicFrameLocks/>
          </p:cNvGraphicFramePr>
          <p:nvPr>
            <p:extLst>
              <p:ext uri="{D42A27DB-BD31-4B8C-83A1-F6EECF244321}">
                <p14:modId xmlns:p14="http://schemas.microsoft.com/office/powerpoint/2010/main" val="3787132095"/>
              </p:ext>
            </p:extLst>
          </p:nvPr>
        </p:nvGraphicFramePr>
        <p:xfrm>
          <a:off x="16034" y="1144634"/>
          <a:ext cx="5996126"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3E574231-C2FC-449F-9949-A1DD766CBD12}"/>
              </a:ext>
            </a:extLst>
          </p:cNvPr>
          <p:cNvSpPr txBox="1"/>
          <p:nvPr/>
        </p:nvSpPr>
        <p:spPr>
          <a:xfrm>
            <a:off x="3311860" y="6488668"/>
            <a:ext cx="2520280" cy="369332"/>
          </a:xfrm>
          <a:prstGeom prst="rect">
            <a:avLst/>
          </a:prstGeom>
          <a:noFill/>
        </p:spPr>
        <p:txBody>
          <a:bodyPr wrap="square" rtlCol="0">
            <a:spAutoFit/>
          </a:bodyPr>
          <a:lstStyle/>
          <a:p>
            <a:r>
              <a:rPr lang="zh-CN" altLang="en-US" dirty="0"/>
              <a:t>提升了</a:t>
            </a:r>
            <a:r>
              <a:rPr lang="en-US" altLang="zh-CN" dirty="0"/>
              <a:t>3</a:t>
            </a:r>
            <a:r>
              <a:rPr lang="zh-CN" altLang="en-US" dirty="0"/>
              <a:t>个百分点</a:t>
            </a:r>
          </a:p>
        </p:txBody>
      </p:sp>
      <p:sp>
        <p:nvSpPr>
          <p:cNvPr id="9" name="文本框 8">
            <a:extLst>
              <a:ext uri="{FF2B5EF4-FFF2-40B4-BE49-F238E27FC236}">
                <a16:creationId xmlns:a16="http://schemas.microsoft.com/office/drawing/2014/main" id="{532EF960-F083-4D70-997F-0EE330B4BACB}"/>
              </a:ext>
            </a:extLst>
          </p:cNvPr>
          <p:cNvSpPr txBox="1"/>
          <p:nvPr/>
        </p:nvSpPr>
        <p:spPr>
          <a:xfrm>
            <a:off x="179512" y="272528"/>
            <a:ext cx="792088" cy="523220"/>
          </a:xfrm>
          <a:prstGeom prst="rect">
            <a:avLst/>
          </a:prstGeom>
          <a:noFill/>
        </p:spPr>
        <p:txBody>
          <a:bodyPr wrap="square" rtlCol="0">
            <a:spAutoFit/>
          </a:bodyPr>
          <a:lstStyle/>
          <a:p>
            <a:r>
              <a:rPr lang="en-US" altLang="zh-CN" sz="2800" dirty="0">
                <a:solidFill>
                  <a:schemeClr val="bg1"/>
                </a:solidFill>
              </a:rPr>
              <a:t>3-8</a:t>
            </a:r>
            <a:endParaRPr lang="zh-CN" altLang="en-US" sz="2800" dirty="0">
              <a:solidFill>
                <a:schemeClr val="bg1"/>
              </a:solidFill>
            </a:endParaRPr>
          </a:p>
        </p:txBody>
      </p:sp>
    </p:spTree>
    <p:extLst>
      <p:ext uri="{BB962C8B-B14F-4D97-AF65-F5344CB8AC3E}">
        <p14:creationId xmlns:p14="http://schemas.microsoft.com/office/powerpoint/2010/main" val="230324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5D48E3B-FB8D-449D-88E1-CF963F42E0CC}"/>
              </a:ext>
            </a:extLst>
          </p:cNvPr>
          <p:cNvSpPr>
            <a:spLocks noGrp="1"/>
          </p:cNvSpPr>
          <p:nvPr>
            <p:ph type="body" sz="quarter" idx="12"/>
          </p:nvPr>
        </p:nvSpPr>
        <p:spPr>
          <a:xfrm>
            <a:off x="1078194" y="390390"/>
            <a:ext cx="4861958" cy="454684"/>
          </a:xfrm>
        </p:spPr>
        <p:txBody>
          <a:bodyPr>
            <a:normAutofit fontScale="92500" lnSpcReduction="10000"/>
          </a:bodyPr>
          <a:lstStyle/>
          <a:p>
            <a:r>
              <a:rPr lang="zh-CN" altLang="en-US" dirty="0"/>
              <a:t>均值特征</a:t>
            </a:r>
            <a:r>
              <a:rPr lang="en-US" altLang="zh-CN" dirty="0"/>
              <a:t>+</a:t>
            </a:r>
            <a:r>
              <a:rPr lang="zh-CN" altLang="en-US" dirty="0"/>
              <a:t>方差</a:t>
            </a:r>
            <a:r>
              <a:rPr lang="en-US" altLang="zh-CN" dirty="0"/>
              <a:t>+</a:t>
            </a:r>
            <a:r>
              <a:rPr lang="en-US" altLang="zh-CN" dirty="0" err="1"/>
              <a:t>XGBoost</a:t>
            </a:r>
            <a:endParaRPr lang="zh-CN" altLang="en-US" dirty="0"/>
          </a:p>
        </p:txBody>
      </p:sp>
      <p:pic>
        <p:nvPicPr>
          <p:cNvPr id="5" name="图片 4">
            <a:extLst>
              <a:ext uri="{FF2B5EF4-FFF2-40B4-BE49-F238E27FC236}">
                <a16:creationId xmlns:a16="http://schemas.microsoft.com/office/drawing/2014/main" id="{F1DB6AC2-4490-4CCF-939F-8ED6930A1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08" y="1614631"/>
            <a:ext cx="2736304" cy="4773553"/>
          </a:xfrm>
          <a:prstGeom prst="rect">
            <a:avLst/>
          </a:prstGeom>
        </p:spPr>
      </p:pic>
      <p:pic>
        <p:nvPicPr>
          <p:cNvPr id="6" name="图片 5">
            <a:extLst>
              <a:ext uri="{FF2B5EF4-FFF2-40B4-BE49-F238E27FC236}">
                <a16:creationId xmlns:a16="http://schemas.microsoft.com/office/drawing/2014/main" id="{E1455A45-7466-47CC-A3C7-7D24D58E477F}"/>
              </a:ext>
            </a:extLst>
          </p:cNvPr>
          <p:cNvPicPr>
            <a:picLocks noChangeAspect="1"/>
          </p:cNvPicPr>
          <p:nvPr/>
        </p:nvPicPr>
        <p:blipFill>
          <a:blip r:embed="rId3"/>
          <a:stretch>
            <a:fillRect/>
          </a:stretch>
        </p:blipFill>
        <p:spPr>
          <a:xfrm>
            <a:off x="6408193" y="1716900"/>
            <a:ext cx="2402071" cy="4671284"/>
          </a:xfrm>
          <a:prstGeom prst="rect">
            <a:avLst/>
          </a:prstGeom>
        </p:spPr>
      </p:pic>
      <p:pic>
        <p:nvPicPr>
          <p:cNvPr id="7" name="图片 6">
            <a:extLst>
              <a:ext uri="{FF2B5EF4-FFF2-40B4-BE49-F238E27FC236}">
                <a16:creationId xmlns:a16="http://schemas.microsoft.com/office/drawing/2014/main" id="{932F5F56-16BC-42F7-8631-4029F769C26C}"/>
              </a:ext>
            </a:extLst>
          </p:cNvPr>
          <p:cNvPicPr>
            <a:picLocks noChangeAspect="1"/>
          </p:cNvPicPr>
          <p:nvPr/>
        </p:nvPicPr>
        <p:blipFill>
          <a:blip r:embed="rId4"/>
          <a:stretch>
            <a:fillRect/>
          </a:stretch>
        </p:blipFill>
        <p:spPr>
          <a:xfrm>
            <a:off x="3196478" y="1551911"/>
            <a:ext cx="2867649" cy="5001261"/>
          </a:xfrm>
          <a:prstGeom prst="rect">
            <a:avLst/>
          </a:prstGeom>
        </p:spPr>
      </p:pic>
      <p:sp>
        <p:nvSpPr>
          <p:cNvPr id="8" name="椭圆 7">
            <a:extLst>
              <a:ext uri="{FF2B5EF4-FFF2-40B4-BE49-F238E27FC236}">
                <a16:creationId xmlns:a16="http://schemas.microsoft.com/office/drawing/2014/main" id="{7AA9F432-FA43-40BD-BD66-0DD74A35C2C9}"/>
              </a:ext>
            </a:extLst>
          </p:cNvPr>
          <p:cNvSpPr/>
          <p:nvPr/>
        </p:nvSpPr>
        <p:spPr>
          <a:xfrm>
            <a:off x="3419872" y="1716900"/>
            <a:ext cx="720080" cy="851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58DFA8A-AFC3-4350-BF73-7DFF494CA21E}"/>
              </a:ext>
            </a:extLst>
          </p:cNvPr>
          <p:cNvSpPr txBox="1"/>
          <p:nvPr/>
        </p:nvSpPr>
        <p:spPr>
          <a:xfrm>
            <a:off x="179512" y="321854"/>
            <a:ext cx="792088" cy="523220"/>
          </a:xfrm>
          <a:prstGeom prst="rect">
            <a:avLst/>
          </a:prstGeom>
          <a:noFill/>
        </p:spPr>
        <p:txBody>
          <a:bodyPr wrap="square" rtlCol="0">
            <a:spAutoFit/>
          </a:bodyPr>
          <a:lstStyle/>
          <a:p>
            <a:r>
              <a:rPr lang="en-US" altLang="zh-CN" sz="2800" dirty="0">
                <a:solidFill>
                  <a:schemeClr val="bg1"/>
                </a:solidFill>
              </a:rPr>
              <a:t>3-9</a:t>
            </a:r>
            <a:endParaRPr lang="zh-CN" altLang="en-US" sz="2800" dirty="0">
              <a:solidFill>
                <a:schemeClr val="bg1"/>
              </a:solidFill>
            </a:endParaRPr>
          </a:p>
        </p:txBody>
      </p:sp>
      <p:sp>
        <p:nvSpPr>
          <p:cNvPr id="9" name="文本框 8">
            <a:extLst>
              <a:ext uri="{FF2B5EF4-FFF2-40B4-BE49-F238E27FC236}">
                <a16:creationId xmlns:a16="http://schemas.microsoft.com/office/drawing/2014/main" id="{2F3C22C6-4335-4B5D-89A9-1022AF616B17}"/>
              </a:ext>
            </a:extLst>
          </p:cNvPr>
          <p:cNvSpPr txBox="1"/>
          <p:nvPr/>
        </p:nvSpPr>
        <p:spPr>
          <a:xfrm>
            <a:off x="827584" y="1228021"/>
            <a:ext cx="1296144" cy="276999"/>
          </a:xfrm>
          <a:prstGeom prst="rect">
            <a:avLst/>
          </a:prstGeom>
          <a:noFill/>
        </p:spPr>
        <p:txBody>
          <a:bodyPr wrap="square" rtlCol="0">
            <a:spAutoFit/>
          </a:bodyPr>
          <a:lstStyle/>
          <a:p>
            <a:r>
              <a:rPr lang="zh-CN" altLang="en-US" sz="1200" dirty="0"/>
              <a:t>原始特征效果</a:t>
            </a:r>
          </a:p>
        </p:txBody>
      </p:sp>
      <p:sp>
        <p:nvSpPr>
          <p:cNvPr id="11" name="文本框 10">
            <a:extLst>
              <a:ext uri="{FF2B5EF4-FFF2-40B4-BE49-F238E27FC236}">
                <a16:creationId xmlns:a16="http://schemas.microsoft.com/office/drawing/2014/main" id="{21EE83A6-1795-4D56-ABD2-26A79466E190}"/>
              </a:ext>
            </a:extLst>
          </p:cNvPr>
          <p:cNvSpPr txBox="1"/>
          <p:nvPr/>
        </p:nvSpPr>
        <p:spPr>
          <a:xfrm>
            <a:off x="3707904" y="1238565"/>
            <a:ext cx="1728192" cy="276999"/>
          </a:xfrm>
          <a:prstGeom prst="rect">
            <a:avLst/>
          </a:prstGeom>
          <a:noFill/>
        </p:spPr>
        <p:txBody>
          <a:bodyPr wrap="square" rtlCol="0">
            <a:spAutoFit/>
          </a:bodyPr>
          <a:lstStyle/>
          <a:p>
            <a:r>
              <a:rPr lang="zh-CN" altLang="en-US" sz="1200" dirty="0"/>
              <a:t>邻域均值方差特征效果</a:t>
            </a:r>
          </a:p>
        </p:txBody>
      </p:sp>
      <p:sp>
        <p:nvSpPr>
          <p:cNvPr id="12" name="文本框 11">
            <a:extLst>
              <a:ext uri="{FF2B5EF4-FFF2-40B4-BE49-F238E27FC236}">
                <a16:creationId xmlns:a16="http://schemas.microsoft.com/office/drawing/2014/main" id="{811B1404-C75A-4AD9-9350-EDC43F46EC17}"/>
              </a:ext>
            </a:extLst>
          </p:cNvPr>
          <p:cNvSpPr txBox="1"/>
          <p:nvPr/>
        </p:nvSpPr>
        <p:spPr>
          <a:xfrm>
            <a:off x="6991374" y="1213838"/>
            <a:ext cx="1440160" cy="276999"/>
          </a:xfrm>
          <a:prstGeom prst="rect">
            <a:avLst/>
          </a:prstGeom>
          <a:noFill/>
        </p:spPr>
        <p:txBody>
          <a:bodyPr wrap="square" rtlCol="0">
            <a:spAutoFit/>
          </a:bodyPr>
          <a:lstStyle/>
          <a:p>
            <a:r>
              <a:rPr lang="en-US" altLang="zh-CN" sz="1200" dirty="0"/>
              <a:t>BP</a:t>
            </a:r>
            <a:r>
              <a:rPr lang="zh-CN" altLang="en-US" sz="1200" dirty="0"/>
              <a:t>聚类效果</a:t>
            </a:r>
          </a:p>
        </p:txBody>
      </p:sp>
    </p:spTree>
    <p:extLst>
      <p:ext uri="{BB962C8B-B14F-4D97-AF65-F5344CB8AC3E}">
        <p14:creationId xmlns:p14="http://schemas.microsoft.com/office/powerpoint/2010/main" val="3528955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A6F3C91-354B-4522-93A7-E79FBFF49C31}"/>
              </a:ext>
            </a:extLst>
          </p:cNvPr>
          <p:cNvSpPr>
            <a:spLocks noGrp="1"/>
          </p:cNvSpPr>
          <p:nvPr>
            <p:ph type="body" sz="quarter" idx="12"/>
          </p:nvPr>
        </p:nvSpPr>
        <p:spPr/>
        <p:txBody>
          <a:bodyPr>
            <a:normAutofit lnSpcReduction="10000"/>
          </a:bodyPr>
          <a:lstStyle/>
          <a:p>
            <a:r>
              <a:rPr lang="zh-CN" altLang="en-US" dirty="0"/>
              <a:t>邻域均值</a:t>
            </a:r>
            <a:r>
              <a:rPr lang="en-US" altLang="zh-CN" dirty="0"/>
              <a:t>+</a:t>
            </a:r>
            <a:r>
              <a:rPr lang="zh-CN" altLang="en-US" dirty="0"/>
              <a:t>方差</a:t>
            </a:r>
          </a:p>
        </p:txBody>
      </p:sp>
      <p:graphicFrame>
        <p:nvGraphicFramePr>
          <p:cNvPr id="4" name="图表 3">
            <a:extLst>
              <a:ext uri="{FF2B5EF4-FFF2-40B4-BE49-F238E27FC236}">
                <a16:creationId xmlns:a16="http://schemas.microsoft.com/office/drawing/2014/main" id="{504BCBF3-AF76-4E54-8E40-133151400CBD}"/>
              </a:ext>
            </a:extLst>
          </p:cNvPr>
          <p:cNvGraphicFramePr>
            <a:graphicFrameLocks/>
          </p:cNvGraphicFramePr>
          <p:nvPr>
            <p:extLst>
              <p:ext uri="{D42A27DB-BD31-4B8C-83A1-F6EECF244321}">
                <p14:modId xmlns:p14="http://schemas.microsoft.com/office/powerpoint/2010/main" val="1949077024"/>
              </p:ext>
            </p:extLst>
          </p:nvPr>
        </p:nvGraphicFramePr>
        <p:xfrm>
          <a:off x="164577" y="3736824"/>
          <a:ext cx="925814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a:extLst>
              <a:ext uri="{FF2B5EF4-FFF2-40B4-BE49-F238E27FC236}">
                <a16:creationId xmlns:a16="http://schemas.microsoft.com/office/drawing/2014/main" id="{C31FDD22-D73D-4983-A905-2821165DC603}"/>
              </a:ext>
            </a:extLst>
          </p:cNvPr>
          <p:cNvGraphicFramePr>
            <a:graphicFrameLocks/>
          </p:cNvGraphicFramePr>
          <p:nvPr>
            <p:extLst>
              <p:ext uri="{D42A27DB-BD31-4B8C-83A1-F6EECF244321}">
                <p14:modId xmlns:p14="http://schemas.microsoft.com/office/powerpoint/2010/main" val="2322669346"/>
              </p:ext>
            </p:extLst>
          </p:nvPr>
        </p:nvGraphicFramePr>
        <p:xfrm>
          <a:off x="164577" y="1141417"/>
          <a:ext cx="5271519"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8A3BDB2B-4678-499F-9C17-83604478FE04}"/>
              </a:ext>
            </a:extLst>
          </p:cNvPr>
          <p:cNvSpPr txBox="1"/>
          <p:nvPr/>
        </p:nvSpPr>
        <p:spPr>
          <a:xfrm>
            <a:off x="3569514" y="6488668"/>
            <a:ext cx="2448272" cy="369332"/>
          </a:xfrm>
          <a:prstGeom prst="rect">
            <a:avLst/>
          </a:prstGeom>
          <a:noFill/>
        </p:spPr>
        <p:txBody>
          <a:bodyPr wrap="square" rtlCol="0">
            <a:spAutoFit/>
          </a:bodyPr>
          <a:lstStyle/>
          <a:p>
            <a:r>
              <a:rPr lang="zh-CN" altLang="en-US" dirty="0"/>
              <a:t>提升了</a:t>
            </a:r>
            <a:r>
              <a:rPr lang="en-US" altLang="zh-CN" dirty="0"/>
              <a:t>4.6</a:t>
            </a:r>
            <a:r>
              <a:rPr lang="zh-CN" altLang="en-US" dirty="0"/>
              <a:t>个百分点</a:t>
            </a:r>
          </a:p>
        </p:txBody>
      </p:sp>
      <p:sp>
        <p:nvSpPr>
          <p:cNvPr id="9" name="文本框 8">
            <a:extLst>
              <a:ext uri="{FF2B5EF4-FFF2-40B4-BE49-F238E27FC236}">
                <a16:creationId xmlns:a16="http://schemas.microsoft.com/office/drawing/2014/main" id="{CC2254D8-8E69-4659-8E67-5D9C274BA665}"/>
              </a:ext>
            </a:extLst>
          </p:cNvPr>
          <p:cNvSpPr txBox="1"/>
          <p:nvPr/>
        </p:nvSpPr>
        <p:spPr>
          <a:xfrm>
            <a:off x="0" y="321854"/>
            <a:ext cx="971600" cy="523220"/>
          </a:xfrm>
          <a:prstGeom prst="rect">
            <a:avLst/>
          </a:prstGeom>
          <a:noFill/>
        </p:spPr>
        <p:txBody>
          <a:bodyPr wrap="square" rtlCol="0">
            <a:spAutoFit/>
          </a:bodyPr>
          <a:lstStyle/>
          <a:p>
            <a:r>
              <a:rPr lang="en-US" altLang="zh-CN" sz="2800" dirty="0">
                <a:solidFill>
                  <a:schemeClr val="bg1"/>
                </a:solidFill>
              </a:rPr>
              <a:t>3-10</a:t>
            </a:r>
            <a:endParaRPr lang="zh-CN" altLang="en-US" sz="2800" dirty="0">
              <a:solidFill>
                <a:schemeClr val="bg1"/>
              </a:solidFill>
            </a:endParaRPr>
          </a:p>
        </p:txBody>
      </p:sp>
    </p:spTree>
    <p:extLst>
      <p:ext uri="{BB962C8B-B14F-4D97-AF65-F5344CB8AC3E}">
        <p14:creationId xmlns:p14="http://schemas.microsoft.com/office/powerpoint/2010/main" val="39983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C7D59D7-398A-43DE-A4F0-40978F5C3466}"/>
              </a:ext>
            </a:extLst>
          </p:cNvPr>
          <p:cNvSpPr>
            <a:spLocks noGrp="1"/>
          </p:cNvSpPr>
          <p:nvPr>
            <p:ph type="body" sz="quarter" idx="12"/>
          </p:nvPr>
        </p:nvSpPr>
        <p:spPr>
          <a:xfrm>
            <a:off x="1132200" y="393148"/>
            <a:ext cx="3439800" cy="496824"/>
          </a:xfrm>
        </p:spPr>
        <p:txBody>
          <a:bodyPr>
            <a:normAutofit lnSpcReduction="10000"/>
          </a:bodyPr>
          <a:lstStyle/>
          <a:p>
            <a:r>
              <a:rPr lang="zh-CN" altLang="en-US" dirty="0"/>
              <a:t>特征卷积</a:t>
            </a:r>
          </a:p>
        </p:txBody>
      </p:sp>
      <p:pic>
        <p:nvPicPr>
          <p:cNvPr id="4" name="图片 3">
            <a:extLst>
              <a:ext uri="{FF2B5EF4-FFF2-40B4-BE49-F238E27FC236}">
                <a16:creationId xmlns:a16="http://schemas.microsoft.com/office/drawing/2014/main" id="{729E2600-6798-40A0-8F72-6AECD067DAB5}"/>
              </a:ext>
            </a:extLst>
          </p:cNvPr>
          <p:cNvPicPr>
            <a:picLocks noChangeAspect="1"/>
          </p:cNvPicPr>
          <p:nvPr/>
        </p:nvPicPr>
        <p:blipFill>
          <a:blip r:embed="rId2"/>
          <a:stretch>
            <a:fillRect/>
          </a:stretch>
        </p:blipFill>
        <p:spPr>
          <a:xfrm>
            <a:off x="4171676" y="1623601"/>
            <a:ext cx="3240360" cy="3240009"/>
          </a:xfrm>
          <a:prstGeom prst="rect">
            <a:avLst/>
          </a:prstGeom>
        </p:spPr>
      </p:pic>
      <p:pic>
        <p:nvPicPr>
          <p:cNvPr id="6" name="图片 5">
            <a:extLst>
              <a:ext uri="{FF2B5EF4-FFF2-40B4-BE49-F238E27FC236}">
                <a16:creationId xmlns:a16="http://schemas.microsoft.com/office/drawing/2014/main" id="{3C032C1E-FBC6-4251-AB61-3755505B5337}"/>
              </a:ext>
            </a:extLst>
          </p:cNvPr>
          <p:cNvPicPr>
            <a:picLocks noChangeAspect="1"/>
          </p:cNvPicPr>
          <p:nvPr/>
        </p:nvPicPr>
        <p:blipFill>
          <a:blip r:embed="rId3"/>
          <a:stretch>
            <a:fillRect/>
          </a:stretch>
        </p:blipFill>
        <p:spPr>
          <a:xfrm>
            <a:off x="179512" y="1196752"/>
            <a:ext cx="3340575" cy="5662536"/>
          </a:xfrm>
          <a:prstGeom prst="rect">
            <a:avLst/>
          </a:prstGeom>
        </p:spPr>
      </p:pic>
      <p:cxnSp>
        <p:nvCxnSpPr>
          <p:cNvPr id="8" name="直接箭头连接符 7">
            <a:extLst>
              <a:ext uri="{FF2B5EF4-FFF2-40B4-BE49-F238E27FC236}">
                <a16:creationId xmlns:a16="http://schemas.microsoft.com/office/drawing/2014/main" id="{F8963791-B2E1-4764-A170-2C307275F5A0}"/>
              </a:ext>
            </a:extLst>
          </p:cNvPr>
          <p:cNvCxnSpPr>
            <a:cxnSpLocks/>
            <a:endCxn id="4" idx="1"/>
          </p:cNvCxnSpPr>
          <p:nvPr/>
        </p:nvCxnSpPr>
        <p:spPr>
          <a:xfrm>
            <a:off x="1197626" y="3243605"/>
            <a:ext cx="29740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96701CB-38A4-4141-A091-A3EFC19F5AEB}"/>
              </a:ext>
            </a:extLst>
          </p:cNvPr>
          <p:cNvSpPr txBox="1"/>
          <p:nvPr/>
        </p:nvSpPr>
        <p:spPr>
          <a:xfrm>
            <a:off x="4680012" y="1300530"/>
            <a:ext cx="2160240" cy="369332"/>
          </a:xfrm>
          <a:prstGeom prst="rect">
            <a:avLst/>
          </a:prstGeom>
          <a:noFill/>
        </p:spPr>
        <p:txBody>
          <a:bodyPr wrap="square" rtlCol="0">
            <a:spAutoFit/>
          </a:bodyPr>
          <a:lstStyle/>
          <a:p>
            <a:r>
              <a:rPr lang="zh-CN" altLang="en-US" dirty="0"/>
              <a:t>二维变差函数矩阵</a:t>
            </a:r>
          </a:p>
        </p:txBody>
      </p:sp>
      <p:sp>
        <p:nvSpPr>
          <p:cNvPr id="10" name="矩形: 圆角 9">
            <a:extLst>
              <a:ext uri="{FF2B5EF4-FFF2-40B4-BE49-F238E27FC236}">
                <a16:creationId xmlns:a16="http://schemas.microsoft.com/office/drawing/2014/main" id="{FF8C2FAD-821E-46A5-8C2F-AFE6DF39CA87}"/>
              </a:ext>
            </a:extLst>
          </p:cNvPr>
          <p:cNvSpPr/>
          <p:nvPr/>
        </p:nvSpPr>
        <p:spPr>
          <a:xfrm>
            <a:off x="5323804" y="5610444"/>
            <a:ext cx="936104" cy="873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N*N</a:t>
            </a:r>
            <a:endParaRPr lang="zh-CN" altLang="en-US" dirty="0"/>
          </a:p>
        </p:txBody>
      </p:sp>
      <p:cxnSp>
        <p:nvCxnSpPr>
          <p:cNvPr id="12" name="直接箭头连接符 11">
            <a:extLst>
              <a:ext uri="{FF2B5EF4-FFF2-40B4-BE49-F238E27FC236}">
                <a16:creationId xmlns:a16="http://schemas.microsoft.com/office/drawing/2014/main" id="{70694CC4-D127-43F5-94BB-392B16F9E435}"/>
              </a:ext>
            </a:extLst>
          </p:cNvPr>
          <p:cNvCxnSpPr>
            <a:cxnSpLocks/>
            <a:stCxn id="4" idx="2"/>
            <a:endCxn id="10" idx="0"/>
          </p:cNvCxnSpPr>
          <p:nvPr/>
        </p:nvCxnSpPr>
        <p:spPr>
          <a:xfrm>
            <a:off x="5791856" y="4863610"/>
            <a:ext cx="0" cy="74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2CE3B6A-52E6-4A9C-96B2-06DCEF754A58}"/>
              </a:ext>
            </a:extLst>
          </p:cNvPr>
          <p:cNvCxnSpPr>
            <a:cxnSpLocks/>
            <a:stCxn id="10" idx="1"/>
          </p:cNvCxnSpPr>
          <p:nvPr/>
        </p:nvCxnSpPr>
        <p:spPr>
          <a:xfrm flipH="1" flipV="1">
            <a:off x="1165904" y="3276338"/>
            <a:ext cx="4157900" cy="277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F1D9D41-B76F-4749-8568-E99FEFC0D2B5}"/>
              </a:ext>
            </a:extLst>
          </p:cNvPr>
          <p:cNvSpPr txBox="1"/>
          <p:nvPr/>
        </p:nvSpPr>
        <p:spPr>
          <a:xfrm>
            <a:off x="6290537" y="5597239"/>
            <a:ext cx="1465007" cy="923330"/>
          </a:xfrm>
          <a:prstGeom prst="rect">
            <a:avLst/>
          </a:prstGeom>
          <a:noFill/>
        </p:spPr>
        <p:txBody>
          <a:bodyPr wrap="square" rtlCol="0">
            <a:spAutoFit/>
          </a:bodyPr>
          <a:lstStyle/>
          <a:p>
            <a:r>
              <a:rPr lang="zh-CN" altLang="en-US" dirty="0"/>
              <a:t>用</a:t>
            </a:r>
            <a:r>
              <a:rPr lang="en-US" altLang="zh-CN" dirty="0"/>
              <a:t>N*N</a:t>
            </a:r>
            <a:r>
              <a:rPr lang="zh-CN" altLang="en-US" dirty="0"/>
              <a:t>的矩阵去卷积每个波段</a:t>
            </a:r>
          </a:p>
        </p:txBody>
      </p:sp>
      <p:sp>
        <p:nvSpPr>
          <p:cNvPr id="16" name="文本框 15">
            <a:extLst>
              <a:ext uri="{FF2B5EF4-FFF2-40B4-BE49-F238E27FC236}">
                <a16:creationId xmlns:a16="http://schemas.microsoft.com/office/drawing/2014/main" id="{E40AF0EE-F236-48F3-9A52-DE941F048463}"/>
              </a:ext>
            </a:extLst>
          </p:cNvPr>
          <p:cNvSpPr txBox="1"/>
          <p:nvPr/>
        </p:nvSpPr>
        <p:spPr>
          <a:xfrm>
            <a:off x="7351748" y="2467717"/>
            <a:ext cx="1720393" cy="1200329"/>
          </a:xfrm>
          <a:prstGeom prst="rect">
            <a:avLst/>
          </a:prstGeom>
          <a:noFill/>
        </p:spPr>
        <p:txBody>
          <a:bodyPr wrap="square" rtlCol="0">
            <a:spAutoFit/>
          </a:bodyPr>
          <a:lstStyle/>
          <a:p>
            <a:r>
              <a:rPr lang="zh-CN" altLang="en-US" dirty="0"/>
              <a:t>提取出了数据变化的方向和数据变化的敏感度</a:t>
            </a:r>
          </a:p>
        </p:txBody>
      </p:sp>
      <p:sp>
        <p:nvSpPr>
          <p:cNvPr id="17" name="文本框 16">
            <a:extLst>
              <a:ext uri="{FF2B5EF4-FFF2-40B4-BE49-F238E27FC236}">
                <a16:creationId xmlns:a16="http://schemas.microsoft.com/office/drawing/2014/main" id="{FD26A31A-6BC5-4C19-A0ED-E66BDD10DAA3}"/>
              </a:ext>
            </a:extLst>
          </p:cNvPr>
          <p:cNvSpPr txBox="1"/>
          <p:nvPr/>
        </p:nvSpPr>
        <p:spPr>
          <a:xfrm>
            <a:off x="35496" y="321854"/>
            <a:ext cx="936104" cy="523220"/>
          </a:xfrm>
          <a:prstGeom prst="rect">
            <a:avLst/>
          </a:prstGeom>
          <a:noFill/>
        </p:spPr>
        <p:txBody>
          <a:bodyPr wrap="square" rtlCol="0">
            <a:spAutoFit/>
          </a:bodyPr>
          <a:lstStyle/>
          <a:p>
            <a:r>
              <a:rPr lang="en-US" altLang="zh-CN" sz="2800" dirty="0">
                <a:solidFill>
                  <a:schemeClr val="bg1"/>
                </a:solidFill>
              </a:rPr>
              <a:t>3-12</a:t>
            </a:r>
            <a:endParaRPr lang="zh-CN" altLang="en-US" sz="2800" dirty="0">
              <a:solidFill>
                <a:schemeClr val="bg1"/>
              </a:solidFill>
            </a:endParaRPr>
          </a:p>
        </p:txBody>
      </p:sp>
    </p:spTree>
    <p:extLst>
      <p:ext uri="{BB962C8B-B14F-4D97-AF65-F5344CB8AC3E}">
        <p14:creationId xmlns:p14="http://schemas.microsoft.com/office/powerpoint/2010/main" val="2408374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291A9CD-D989-487A-A394-036D103590B7}"/>
              </a:ext>
            </a:extLst>
          </p:cNvPr>
          <p:cNvSpPr>
            <a:spLocks noGrp="1"/>
          </p:cNvSpPr>
          <p:nvPr>
            <p:ph type="body" sz="quarter" idx="12"/>
          </p:nvPr>
        </p:nvSpPr>
        <p:spPr/>
        <p:txBody>
          <a:bodyPr>
            <a:normAutofit fontScale="85000" lnSpcReduction="10000"/>
          </a:bodyPr>
          <a:lstStyle/>
          <a:p>
            <a:r>
              <a:rPr lang="zh-CN" altLang="en-US" dirty="0"/>
              <a:t>卷积特征</a:t>
            </a:r>
            <a:r>
              <a:rPr lang="en-US" altLang="zh-CN" dirty="0"/>
              <a:t>+XGBOOST</a:t>
            </a:r>
            <a:endParaRPr lang="zh-CN" altLang="en-US" dirty="0"/>
          </a:p>
        </p:txBody>
      </p:sp>
      <p:pic>
        <p:nvPicPr>
          <p:cNvPr id="4" name="图片 3">
            <a:extLst>
              <a:ext uri="{FF2B5EF4-FFF2-40B4-BE49-F238E27FC236}">
                <a16:creationId xmlns:a16="http://schemas.microsoft.com/office/drawing/2014/main" id="{57994801-C5CC-4D3E-A125-0852B8374FAA}"/>
              </a:ext>
            </a:extLst>
          </p:cNvPr>
          <p:cNvPicPr>
            <a:picLocks noChangeAspect="1"/>
          </p:cNvPicPr>
          <p:nvPr/>
        </p:nvPicPr>
        <p:blipFill>
          <a:blip r:embed="rId2"/>
          <a:stretch>
            <a:fillRect/>
          </a:stretch>
        </p:blipFill>
        <p:spPr>
          <a:xfrm>
            <a:off x="3304173" y="1319921"/>
            <a:ext cx="2975771" cy="5189829"/>
          </a:xfrm>
          <a:prstGeom prst="rect">
            <a:avLst/>
          </a:prstGeom>
        </p:spPr>
      </p:pic>
      <p:pic>
        <p:nvPicPr>
          <p:cNvPr id="5" name="图片 4">
            <a:extLst>
              <a:ext uri="{FF2B5EF4-FFF2-40B4-BE49-F238E27FC236}">
                <a16:creationId xmlns:a16="http://schemas.microsoft.com/office/drawing/2014/main" id="{3FCA83A5-7F8B-4100-82EB-D60AF555D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63" y="1331232"/>
            <a:ext cx="3063545" cy="5344433"/>
          </a:xfrm>
          <a:prstGeom prst="rect">
            <a:avLst/>
          </a:prstGeom>
        </p:spPr>
      </p:pic>
      <p:pic>
        <p:nvPicPr>
          <p:cNvPr id="6" name="图片 5">
            <a:extLst>
              <a:ext uri="{FF2B5EF4-FFF2-40B4-BE49-F238E27FC236}">
                <a16:creationId xmlns:a16="http://schemas.microsoft.com/office/drawing/2014/main" id="{47CB4A5B-FFC6-42A7-9E90-09339B991548}"/>
              </a:ext>
            </a:extLst>
          </p:cNvPr>
          <p:cNvPicPr>
            <a:picLocks noChangeAspect="1"/>
          </p:cNvPicPr>
          <p:nvPr/>
        </p:nvPicPr>
        <p:blipFill>
          <a:blip r:embed="rId4"/>
          <a:stretch>
            <a:fillRect/>
          </a:stretch>
        </p:blipFill>
        <p:spPr>
          <a:xfrm>
            <a:off x="6469850" y="1385579"/>
            <a:ext cx="2568917" cy="4995749"/>
          </a:xfrm>
          <a:prstGeom prst="rect">
            <a:avLst/>
          </a:prstGeom>
        </p:spPr>
      </p:pic>
      <p:sp>
        <p:nvSpPr>
          <p:cNvPr id="7" name="椭圆 6">
            <a:extLst>
              <a:ext uri="{FF2B5EF4-FFF2-40B4-BE49-F238E27FC236}">
                <a16:creationId xmlns:a16="http://schemas.microsoft.com/office/drawing/2014/main" id="{DEE8FF22-D3A6-4087-9369-6F3CFF259288}"/>
              </a:ext>
            </a:extLst>
          </p:cNvPr>
          <p:cNvSpPr/>
          <p:nvPr/>
        </p:nvSpPr>
        <p:spPr>
          <a:xfrm>
            <a:off x="4601507" y="2348880"/>
            <a:ext cx="864096" cy="504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5828488-0C42-4ADA-904E-1AC88AD79D58}"/>
              </a:ext>
            </a:extLst>
          </p:cNvPr>
          <p:cNvSpPr/>
          <p:nvPr/>
        </p:nvSpPr>
        <p:spPr>
          <a:xfrm>
            <a:off x="1625736" y="2348880"/>
            <a:ext cx="864096" cy="5040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B3333AF-089E-4484-A83E-2F7CD0FB8E33}"/>
              </a:ext>
            </a:extLst>
          </p:cNvPr>
          <p:cNvSpPr/>
          <p:nvPr/>
        </p:nvSpPr>
        <p:spPr>
          <a:xfrm>
            <a:off x="395536" y="4005066"/>
            <a:ext cx="1230200" cy="576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3A2C062-F8A4-45EC-89C2-47EDE9BE7A34}"/>
              </a:ext>
            </a:extLst>
          </p:cNvPr>
          <p:cNvSpPr/>
          <p:nvPr/>
        </p:nvSpPr>
        <p:spPr>
          <a:xfrm>
            <a:off x="3486644" y="3817251"/>
            <a:ext cx="1230200" cy="576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7CA7E72-99D6-4E4F-8F55-572B294B952A}"/>
              </a:ext>
            </a:extLst>
          </p:cNvPr>
          <p:cNvSpPr/>
          <p:nvPr/>
        </p:nvSpPr>
        <p:spPr>
          <a:xfrm>
            <a:off x="212863" y="1495357"/>
            <a:ext cx="1230200" cy="22216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23401BF-3BC3-4FD0-B5B0-EC96882D0608}"/>
              </a:ext>
            </a:extLst>
          </p:cNvPr>
          <p:cNvSpPr/>
          <p:nvPr/>
        </p:nvSpPr>
        <p:spPr>
          <a:xfrm>
            <a:off x="3355415" y="1451234"/>
            <a:ext cx="1230200" cy="22216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4639414-1BBB-486A-93C0-35719EEEC13A}"/>
              </a:ext>
            </a:extLst>
          </p:cNvPr>
          <p:cNvSpPr/>
          <p:nvPr/>
        </p:nvSpPr>
        <p:spPr>
          <a:xfrm>
            <a:off x="6903164" y="1595576"/>
            <a:ext cx="1230200" cy="22216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8281702-95C5-4D7F-B0DF-8FBA66281791}"/>
              </a:ext>
            </a:extLst>
          </p:cNvPr>
          <p:cNvSpPr/>
          <p:nvPr/>
        </p:nvSpPr>
        <p:spPr>
          <a:xfrm>
            <a:off x="6804248" y="4003448"/>
            <a:ext cx="1230200" cy="576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F75855B-DC6A-477D-8740-C6035DA03780}"/>
              </a:ext>
            </a:extLst>
          </p:cNvPr>
          <p:cNvSpPr/>
          <p:nvPr/>
        </p:nvSpPr>
        <p:spPr>
          <a:xfrm>
            <a:off x="8113475" y="2554522"/>
            <a:ext cx="642008" cy="576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DA844DD-1586-4020-B399-D9E49E2A7A62}"/>
              </a:ext>
            </a:extLst>
          </p:cNvPr>
          <p:cNvSpPr txBox="1"/>
          <p:nvPr/>
        </p:nvSpPr>
        <p:spPr>
          <a:xfrm>
            <a:off x="0" y="321854"/>
            <a:ext cx="971600" cy="523220"/>
          </a:xfrm>
          <a:prstGeom prst="rect">
            <a:avLst/>
          </a:prstGeom>
          <a:noFill/>
        </p:spPr>
        <p:txBody>
          <a:bodyPr wrap="square" rtlCol="0">
            <a:spAutoFit/>
          </a:bodyPr>
          <a:lstStyle/>
          <a:p>
            <a:r>
              <a:rPr lang="en-US" altLang="zh-CN" sz="2800" dirty="0">
                <a:solidFill>
                  <a:schemeClr val="bg1"/>
                </a:solidFill>
              </a:rPr>
              <a:t>3-13</a:t>
            </a:r>
            <a:endParaRPr lang="zh-CN" altLang="en-US" sz="2800" dirty="0">
              <a:solidFill>
                <a:schemeClr val="bg1"/>
              </a:solidFill>
            </a:endParaRPr>
          </a:p>
        </p:txBody>
      </p:sp>
      <p:sp>
        <p:nvSpPr>
          <p:cNvPr id="16" name="文本框 15">
            <a:extLst>
              <a:ext uri="{FF2B5EF4-FFF2-40B4-BE49-F238E27FC236}">
                <a16:creationId xmlns:a16="http://schemas.microsoft.com/office/drawing/2014/main" id="{671713BA-4D19-49E0-A03D-9814806EF2C5}"/>
              </a:ext>
            </a:extLst>
          </p:cNvPr>
          <p:cNvSpPr txBox="1"/>
          <p:nvPr/>
        </p:nvSpPr>
        <p:spPr>
          <a:xfrm>
            <a:off x="683568" y="1101415"/>
            <a:ext cx="1296144" cy="276999"/>
          </a:xfrm>
          <a:prstGeom prst="rect">
            <a:avLst/>
          </a:prstGeom>
          <a:noFill/>
        </p:spPr>
        <p:txBody>
          <a:bodyPr wrap="square" rtlCol="0">
            <a:spAutoFit/>
          </a:bodyPr>
          <a:lstStyle/>
          <a:p>
            <a:r>
              <a:rPr lang="zh-CN" altLang="en-US" sz="1200" dirty="0"/>
              <a:t>原始特征效果</a:t>
            </a:r>
          </a:p>
        </p:txBody>
      </p:sp>
      <p:sp>
        <p:nvSpPr>
          <p:cNvPr id="17" name="文本框 16">
            <a:extLst>
              <a:ext uri="{FF2B5EF4-FFF2-40B4-BE49-F238E27FC236}">
                <a16:creationId xmlns:a16="http://schemas.microsoft.com/office/drawing/2014/main" id="{391131EA-34E6-4B0E-B780-A79CFE63E808}"/>
              </a:ext>
            </a:extLst>
          </p:cNvPr>
          <p:cNvSpPr txBox="1"/>
          <p:nvPr/>
        </p:nvSpPr>
        <p:spPr>
          <a:xfrm>
            <a:off x="3851920" y="1111959"/>
            <a:ext cx="1440160" cy="276999"/>
          </a:xfrm>
          <a:prstGeom prst="rect">
            <a:avLst/>
          </a:prstGeom>
          <a:noFill/>
        </p:spPr>
        <p:txBody>
          <a:bodyPr wrap="square" rtlCol="0">
            <a:spAutoFit/>
          </a:bodyPr>
          <a:lstStyle/>
          <a:p>
            <a:r>
              <a:rPr lang="zh-CN" altLang="en-US" sz="1200" dirty="0"/>
              <a:t>卷积特征效果</a:t>
            </a:r>
          </a:p>
        </p:txBody>
      </p:sp>
      <p:sp>
        <p:nvSpPr>
          <p:cNvPr id="22" name="文本框 21">
            <a:extLst>
              <a:ext uri="{FF2B5EF4-FFF2-40B4-BE49-F238E27FC236}">
                <a16:creationId xmlns:a16="http://schemas.microsoft.com/office/drawing/2014/main" id="{9C58F535-2A8B-4A72-9894-703A8CFB4AC6}"/>
              </a:ext>
            </a:extLst>
          </p:cNvPr>
          <p:cNvSpPr txBox="1"/>
          <p:nvPr/>
        </p:nvSpPr>
        <p:spPr>
          <a:xfrm>
            <a:off x="6847358" y="1087232"/>
            <a:ext cx="1440160" cy="276999"/>
          </a:xfrm>
          <a:prstGeom prst="rect">
            <a:avLst/>
          </a:prstGeom>
          <a:noFill/>
        </p:spPr>
        <p:txBody>
          <a:bodyPr wrap="square" rtlCol="0">
            <a:spAutoFit/>
          </a:bodyPr>
          <a:lstStyle/>
          <a:p>
            <a:r>
              <a:rPr lang="en-US" altLang="zh-CN" sz="1200" dirty="0"/>
              <a:t>BP</a:t>
            </a:r>
            <a:r>
              <a:rPr lang="zh-CN" altLang="en-US" sz="1200" dirty="0"/>
              <a:t>聚类效果</a:t>
            </a:r>
          </a:p>
        </p:txBody>
      </p:sp>
    </p:spTree>
    <p:extLst>
      <p:ext uri="{BB962C8B-B14F-4D97-AF65-F5344CB8AC3E}">
        <p14:creationId xmlns:p14="http://schemas.microsoft.com/office/powerpoint/2010/main" val="217155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AC766C2-876E-45EE-887D-0453A82E64D8}"/>
              </a:ext>
            </a:extLst>
          </p:cNvPr>
          <p:cNvSpPr>
            <a:spLocks noGrp="1"/>
          </p:cNvSpPr>
          <p:nvPr>
            <p:ph type="body" sz="quarter" idx="12"/>
          </p:nvPr>
        </p:nvSpPr>
        <p:spPr/>
        <p:txBody>
          <a:bodyPr>
            <a:normAutofit lnSpcReduction="10000"/>
          </a:bodyPr>
          <a:lstStyle/>
          <a:p>
            <a:r>
              <a:rPr lang="zh-CN" altLang="en-US" dirty="0"/>
              <a:t>结果对比</a:t>
            </a:r>
          </a:p>
        </p:txBody>
      </p:sp>
      <p:graphicFrame>
        <p:nvGraphicFramePr>
          <p:cNvPr id="4" name="图表 3">
            <a:extLst>
              <a:ext uri="{FF2B5EF4-FFF2-40B4-BE49-F238E27FC236}">
                <a16:creationId xmlns:a16="http://schemas.microsoft.com/office/drawing/2014/main" id="{1C6199B3-0B05-457B-83FD-54DBFAA30028}"/>
              </a:ext>
            </a:extLst>
          </p:cNvPr>
          <p:cNvGraphicFramePr>
            <a:graphicFrameLocks/>
          </p:cNvGraphicFramePr>
          <p:nvPr>
            <p:extLst>
              <p:ext uri="{D42A27DB-BD31-4B8C-83A1-F6EECF244321}">
                <p14:modId xmlns:p14="http://schemas.microsoft.com/office/powerpoint/2010/main" val="3419780999"/>
              </p:ext>
            </p:extLst>
          </p:nvPr>
        </p:nvGraphicFramePr>
        <p:xfrm>
          <a:off x="531505" y="3766550"/>
          <a:ext cx="861249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73F9C3EE-F172-4E7D-989E-BFAE76AA77A5}"/>
              </a:ext>
            </a:extLst>
          </p:cNvPr>
          <p:cNvGraphicFramePr>
            <a:graphicFrameLocks/>
          </p:cNvGraphicFramePr>
          <p:nvPr>
            <p:extLst>
              <p:ext uri="{D42A27DB-BD31-4B8C-83A1-F6EECF244321}">
                <p14:modId xmlns:p14="http://schemas.microsoft.com/office/powerpoint/2010/main" val="2534290566"/>
              </p:ext>
            </p:extLst>
          </p:nvPr>
        </p:nvGraphicFramePr>
        <p:xfrm>
          <a:off x="586270" y="1088786"/>
          <a:ext cx="763284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4BD5081F-FC43-46B9-8B1B-701208AA7542}"/>
              </a:ext>
            </a:extLst>
          </p:cNvPr>
          <p:cNvSpPr txBox="1"/>
          <p:nvPr/>
        </p:nvSpPr>
        <p:spPr>
          <a:xfrm>
            <a:off x="4067944" y="6550223"/>
            <a:ext cx="1795526" cy="307777"/>
          </a:xfrm>
          <a:prstGeom prst="rect">
            <a:avLst/>
          </a:prstGeom>
          <a:noFill/>
        </p:spPr>
        <p:txBody>
          <a:bodyPr wrap="square" rtlCol="0">
            <a:spAutoFit/>
          </a:bodyPr>
          <a:lstStyle/>
          <a:p>
            <a:r>
              <a:rPr lang="zh-CN" altLang="en-US" sz="1400" dirty="0"/>
              <a:t>提升了</a:t>
            </a:r>
            <a:r>
              <a:rPr lang="en-US" altLang="zh-CN" sz="1400" dirty="0"/>
              <a:t>6</a:t>
            </a:r>
            <a:r>
              <a:rPr lang="zh-CN" altLang="en-US" sz="1400" dirty="0"/>
              <a:t>个百分点</a:t>
            </a:r>
          </a:p>
        </p:txBody>
      </p:sp>
      <p:sp>
        <p:nvSpPr>
          <p:cNvPr id="9" name="文本框 8">
            <a:extLst>
              <a:ext uri="{FF2B5EF4-FFF2-40B4-BE49-F238E27FC236}">
                <a16:creationId xmlns:a16="http://schemas.microsoft.com/office/drawing/2014/main" id="{0BAE022C-3E16-4630-9E75-ED8CF980C482}"/>
              </a:ext>
            </a:extLst>
          </p:cNvPr>
          <p:cNvSpPr txBox="1"/>
          <p:nvPr/>
        </p:nvSpPr>
        <p:spPr>
          <a:xfrm>
            <a:off x="100470" y="321854"/>
            <a:ext cx="971600" cy="523220"/>
          </a:xfrm>
          <a:prstGeom prst="rect">
            <a:avLst/>
          </a:prstGeom>
          <a:noFill/>
        </p:spPr>
        <p:txBody>
          <a:bodyPr wrap="square" rtlCol="0">
            <a:spAutoFit/>
          </a:bodyPr>
          <a:lstStyle/>
          <a:p>
            <a:r>
              <a:rPr lang="en-US" altLang="zh-CN" sz="2800" dirty="0">
                <a:solidFill>
                  <a:schemeClr val="bg1"/>
                </a:solidFill>
              </a:rPr>
              <a:t>3-13</a:t>
            </a:r>
            <a:endParaRPr lang="zh-CN" altLang="en-US" sz="2800" dirty="0">
              <a:solidFill>
                <a:schemeClr val="bg1"/>
              </a:solidFill>
            </a:endParaRPr>
          </a:p>
        </p:txBody>
      </p:sp>
    </p:spTree>
    <p:extLst>
      <p:ext uri="{BB962C8B-B14F-4D97-AF65-F5344CB8AC3E}">
        <p14:creationId xmlns:p14="http://schemas.microsoft.com/office/powerpoint/2010/main" val="21027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C7D59D7-398A-43DE-A4F0-40978F5C3466}"/>
              </a:ext>
            </a:extLst>
          </p:cNvPr>
          <p:cNvSpPr>
            <a:spLocks noGrp="1"/>
          </p:cNvSpPr>
          <p:nvPr>
            <p:ph type="body" sz="quarter" idx="12"/>
          </p:nvPr>
        </p:nvSpPr>
        <p:spPr/>
        <p:txBody>
          <a:bodyPr>
            <a:normAutofit lnSpcReduction="10000"/>
          </a:bodyPr>
          <a:lstStyle/>
          <a:p>
            <a:r>
              <a:rPr lang="zh-CN" altLang="en-US" dirty="0"/>
              <a:t>邻域条件概率</a:t>
            </a:r>
          </a:p>
        </p:txBody>
      </p:sp>
      <p:pic>
        <p:nvPicPr>
          <p:cNvPr id="6" name="图片 5">
            <a:extLst>
              <a:ext uri="{FF2B5EF4-FFF2-40B4-BE49-F238E27FC236}">
                <a16:creationId xmlns:a16="http://schemas.microsoft.com/office/drawing/2014/main" id="{3C032C1E-FBC6-4251-AB61-3755505B5337}"/>
              </a:ext>
            </a:extLst>
          </p:cNvPr>
          <p:cNvPicPr>
            <a:picLocks noChangeAspect="1"/>
          </p:cNvPicPr>
          <p:nvPr/>
        </p:nvPicPr>
        <p:blipFill>
          <a:blip r:embed="rId2"/>
          <a:stretch>
            <a:fillRect/>
          </a:stretch>
        </p:blipFill>
        <p:spPr>
          <a:xfrm>
            <a:off x="179512" y="1196752"/>
            <a:ext cx="3340575" cy="5662536"/>
          </a:xfrm>
          <a:prstGeom prst="rect">
            <a:avLst/>
          </a:prstGeom>
        </p:spPr>
      </p:pic>
      <p:cxnSp>
        <p:nvCxnSpPr>
          <p:cNvPr id="8" name="直接箭头连接符 7">
            <a:extLst>
              <a:ext uri="{FF2B5EF4-FFF2-40B4-BE49-F238E27FC236}">
                <a16:creationId xmlns:a16="http://schemas.microsoft.com/office/drawing/2014/main" id="{F8963791-B2E1-4764-A170-2C307275F5A0}"/>
              </a:ext>
            </a:extLst>
          </p:cNvPr>
          <p:cNvCxnSpPr>
            <a:cxnSpLocks/>
          </p:cNvCxnSpPr>
          <p:nvPr/>
        </p:nvCxnSpPr>
        <p:spPr>
          <a:xfrm flipV="1">
            <a:off x="1331640" y="3009475"/>
            <a:ext cx="3928646" cy="5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矩形: 圆角 9">
            <a:extLst>
              <a:ext uri="{FF2B5EF4-FFF2-40B4-BE49-F238E27FC236}">
                <a16:creationId xmlns:a16="http://schemas.microsoft.com/office/drawing/2014/main" id="{FF8C2FAD-821E-46A5-8C2F-AFE6DF39CA87}"/>
              </a:ext>
            </a:extLst>
          </p:cNvPr>
          <p:cNvSpPr/>
          <p:nvPr/>
        </p:nvSpPr>
        <p:spPr>
          <a:xfrm>
            <a:off x="5724128" y="5568208"/>
            <a:ext cx="936104"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N*N</a:t>
            </a:r>
            <a:endParaRPr lang="zh-CN" altLang="en-US" dirty="0"/>
          </a:p>
        </p:txBody>
      </p:sp>
      <p:cxnSp>
        <p:nvCxnSpPr>
          <p:cNvPr id="12" name="直接箭头连接符 11">
            <a:extLst>
              <a:ext uri="{FF2B5EF4-FFF2-40B4-BE49-F238E27FC236}">
                <a16:creationId xmlns:a16="http://schemas.microsoft.com/office/drawing/2014/main" id="{70694CC4-D127-43F5-94BB-392B16F9E435}"/>
              </a:ext>
            </a:extLst>
          </p:cNvPr>
          <p:cNvCxnSpPr>
            <a:cxnSpLocks/>
            <a:stCxn id="17" idx="2"/>
            <a:endCxn id="10" idx="0"/>
          </p:cNvCxnSpPr>
          <p:nvPr/>
        </p:nvCxnSpPr>
        <p:spPr>
          <a:xfrm>
            <a:off x="6192180" y="3653581"/>
            <a:ext cx="0" cy="1914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C2CE3B6A-52E6-4A9C-96B2-06DCEF754A58}"/>
              </a:ext>
            </a:extLst>
          </p:cNvPr>
          <p:cNvCxnSpPr>
            <a:cxnSpLocks/>
            <a:stCxn id="10" idx="1"/>
          </p:cNvCxnSpPr>
          <p:nvPr/>
        </p:nvCxnSpPr>
        <p:spPr>
          <a:xfrm flipH="1" flipV="1">
            <a:off x="1331640" y="3068960"/>
            <a:ext cx="4392488" cy="300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DF1D9D41-B76F-4749-8568-E99FEFC0D2B5}"/>
              </a:ext>
            </a:extLst>
          </p:cNvPr>
          <p:cNvSpPr txBox="1"/>
          <p:nvPr/>
        </p:nvSpPr>
        <p:spPr>
          <a:xfrm>
            <a:off x="6804248" y="5610599"/>
            <a:ext cx="1465007" cy="923330"/>
          </a:xfrm>
          <a:prstGeom prst="rect">
            <a:avLst/>
          </a:prstGeom>
          <a:noFill/>
        </p:spPr>
        <p:txBody>
          <a:bodyPr wrap="square" rtlCol="0">
            <a:spAutoFit/>
          </a:bodyPr>
          <a:lstStyle/>
          <a:p>
            <a:r>
              <a:rPr lang="zh-CN" altLang="en-US" dirty="0"/>
              <a:t>用</a:t>
            </a:r>
            <a:r>
              <a:rPr lang="en-US" altLang="zh-CN" dirty="0"/>
              <a:t>N*N</a:t>
            </a:r>
            <a:r>
              <a:rPr lang="zh-CN" altLang="en-US" dirty="0"/>
              <a:t>的矩阵去卷积每个波段</a:t>
            </a:r>
          </a:p>
        </p:txBody>
      </p:sp>
      <p:pic>
        <p:nvPicPr>
          <p:cNvPr id="17" name="图片 16">
            <a:extLst>
              <a:ext uri="{FF2B5EF4-FFF2-40B4-BE49-F238E27FC236}">
                <a16:creationId xmlns:a16="http://schemas.microsoft.com/office/drawing/2014/main" id="{EAA8787F-5A3C-46CD-ABCE-276A6F4B3C4F}"/>
              </a:ext>
            </a:extLst>
          </p:cNvPr>
          <p:cNvPicPr>
            <a:picLocks noChangeAspect="1"/>
          </p:cNvPicPr>
          <p:nvPr/>
        </p:nvPicPr>
        <p:blipFill>
          <a:blip r:embed="rId3"/>
          <a:stretch>
            <a:fillRect/>
          </a:stretch>
        </p:blipFill>
        <p:spPr>
          <a:xfrm>
            <a:off x="5239457" y="2213418"/>
            <a:ext cx="1905446" cy="1440163"/>
          </a:xfrm>
          <a:prstGeom prst="rect">
            <a:avLst/>
          </a:prstGeom>
        </p:spPr>
      </p:pic>
      <p:sp>
        <p:nvSpPr>
          <p:cNvPr id="20" name="文本框 19">
            <a:extLst>
              <a:ext uri="{FF2B5EF4-FFF2-40B4-BE49-F238E27FC236}">
                <a16:creationId xmlns:a16="http://schemas.microsoft.com/office/drawing/2014/main" id="{07220443-DA14-4065-A6BB-10314E8F30EA}"/>
              </a:ext>
            </a:extLst>
          </p:cNvPr>
          <p:cNvSpPr txBox="1"/>
          <p:nvPr/>
        </p:nvSpPr>
        <p:spPr>
          <a:xfrm>
            <a:off x="7277765" y="2456445"/>
            <a:ext cx="1584176" cy="954107"/>
          </a:xfrm>
          <a:prstGeom prst="rect">
            <a:avLst/>
          </a:prstGeom>
          <a:noFill/>
        </p:spPr>
        <p:txBody>
          <a:bodyPr wrap="square" rtlCol="0">
            <a:spAutoFit/>
          </a:bodyPr>
          <a:lstStyle/>
          <a:p>
            <a:r>
              <a:rPr lang="zh-CN" altLang="en-US" sz="1400" dirty="0"/>
              <a:t>用邻域的概率分布来代替均值和方差的统计信息来进行卷积</a:t>
            </a:r>
          </a:p>
        </p:txBody>
      </p:sp>
      <p:sp>
        <p:nvSpPr>
          <p:cNvPr id="16" name="文本框 15">
            <a:extLst>
              <a:ext uri="{FF2B5EF4-FFF2-40B4-BE49-F238E27FC236}">
                <a16:creationId xmlns:a16="http://schemas.microsoft.com/office/drawing/2014/main" id="{6166E546-68B7-4A0B-B869-A296FA4F6515}"/>
              </a:ext>
            </a:extLst>
          </p:cNvPr>
          <p:cNvSpPr txBox="1"/>
          <p:nvPr/>
        </p:nvSpPr>
        <p:spPr>
          <a:xfrm>
            <a:off x="106594" y="321854"/>
            <a:ext cx="971600" cy="523220"/>
          </a:xfrm>
          <a:prstGeom prst="rect">
            <a:avLst/>
          </a:prstGeom>
          <a:noFill/>
        </p:spPr>
        <p:txBody>
          <a:bodyPr wrap="square" rtlCol="0">
            <a:spAutoFit/>
          </a:bodyPr>
          <a:lstStyle/>
          <a:p>
            <a:r>
              <a:rPr lang="en-US" altLang="zh-CN" sz="2800" dirty="0">
                <a:solidFill>
                  <a:schemeClr val="bg1"/>
                </a:solidFill>
              </a:rPr>
              <a:t>3-14</a:t>
            </a:r>
            <a:endParaRPr lang="zh-CN" altLang="en-US" sz="2800" dirty="0">
              <a:solidFill>
                <a:schemeClr val="bg1"/>
              </a:solidFill>
            </a:endParaRPr>
          </a:p>
        </p:txBody>
      </p:sp>
    </p:spTree>
    <p:extLst>
      <p:ext uri="{BB962C8B-B14F-4D97-AF65-F5344CB8AC3E}">
        <p14:creationId xmlns:p14="http://schemas.microsoft.com/office/powerpoint/2010/main" val="170392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8D6CA4E-7023-4EC8-B3E5-9266F7408B99}"/>
              </a:ext>
            </a:extLst>
          </p:cNvPr>
          <p:cNvSpPr>
            <a:spLocks noGrp="1"/>
          </p:cNvSpPr>
          <p:nvPr>
            <p:ph type="body" sz="quarter" idx="12"/>
          </p:nvPr>
        </p:nvSpPr>
        <p:spPr/>
        <p:txBody>
          <a:bodyPr>
            <a:normAutofit lnSpcReduction="10000"/>
          </a:bodyPr>
          <a:lstStyle/>
          <a:p>
            <a:r>
              <a:rPr lang="zh-CN" altLang="en-US" dirty="0"/>
              <a:t>邻域条件概率效果</a:t>
            </a:r>
          </a:p>
        </p:txBody>
      </p:sp>
      <p:pic>
        <p:nvPicPr>
          <p:cNvPr id="4" name="图片 3">
            <a:extLst>
              <a:ext uri="{FF2B5EF4-FFF2-40B4-BE49-F238E27FC236}">
                <a16:creationId xmlns:a16="http://schemas.microsoft.com/office/drawing/2014/main" id="{6A594DE3-6180-4B6E-8589-BD2A81E8854E}"/>
              </a:ext>
            </a:extLst>
          </p:cNvPr>
          <p:cNvPicPr>
            <a:picLocks noChangeAspect="1"/>
          </p:cNvPicPr>
          <p:nvPr/>
        </p:nvPicPr>
        <p:blipFill>
          <a:blip r:embed="rId2"/>
          <a:stretch>
            <a:fillRect/>
          </a:stretch>
        </p:blipFill>
        <p:spPr>
          <a:xfrm>
            <a:off x="3412435" y="1515564"/>
            <a:ext cx="2992581" cy="5219147"/>
          </a:xfrm>
          <a:prstGeom prst="rect">
            <a:avLst/>
          </a:prstGeom>
        </p:spPr>
      </p:pic>
      <p:pic>
        <p:nvPicPr>
          <p:cNvPr id="5" name="图片 4">
            <a:extLst>
              <a:ext uri="{FF2B5EF4-FFF2-40B4-BE49-F238E27FC236}">
                <a16:creationId xmlns:a16="http://schemas.microsoft.com/office/drawing/2014/main" id="{1F57CD12-0DDF-4B80-9504-3291F1500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07" y="1505020"/>
            <a:ext cx="2933744" cy="5117991"/>
          </a:xfrm>
          <a:prstGeom prst="rect">
            <a:avLst/>
          </a:prstGeom>
        </p:spPr>
      </p:pic>
      <p:pic>
        <p:nvPicPr>
          <p:cNvPr id="6" name="图片 5">
            <a:extLst>
              <a:ext uri="{FF2B5EF4-FFF2-40B4-BE49-F238E27FC236}">
                <a16:creationId xmlns:a16="http://schemas.microsoft.com/office/drawing/2014/main" id="{DA9F2907-6F0B-4E82-A4D1-B95EEEDE1889}"/>
              </a:ext>
            </a:extLst>
          </p:cNvPr>
          <p:cNvPicPr>
            <a:picLocks noChangeAspect="1"/>
          </p:cNvPicPr>
          <p:nvPr/>
        </p:nvPicPr>
        <p:blipFill>
          <a:blip r:embed="rId4"/>
          <a:stretch>
            <a:fillRect/>
          </a:stretch>
        </p:blipFill>
        <p:spPr>
          <a:xfrm>
            <a:off x="6426996" y="1566140"/>
            <a:ext cx="2568917" cy="4995749"/>
          </a:xfrm>
          <a:prstGeom prst="rect">
            <a:avLst/>
          </a:prstGeom>
        </p:spPr>
      </p:pic>
      <p:sp>
        <p:nvSpPr>
          <p:cNvPr id="2" name="文本框 1">
            <a:extLst>
              <a:ext uri="{FF2B5EF4-FFF2-40B4-BE49-F238E27FC236}">
                <a16:creationId xmlns:a16="http://schemas.microsoft.com/office/drawing/2014/main" id="{84B80399-347D-4834-A220-8F93F8476578}"/>
              </a:ext>
            </a:extLst>
          </p:cNvPr>
          <p:cNvSpPr txBox="1"/>
          <p:nvPr/>
        </p:nvSpPr>
        <p:spPr>
          <a:xfrm>
            <a:off x="827584" y="1228021"/>
            <a:ext cx="1296144" cy="276999"/>
          </a:xfrm>
          <a:prstGeom prst="rect">
            <a:avLst/>
          </a:prstGeom>
          <a:noFill/>
        </p:spPr>
        <p:txBody>
          <a:bodyPr wrap="square" rtlCol="0">
            <a:spAutoFit/>
          </a:bodyPr>
          <a:lstStyle/>
          <a:p>
            <a:r>
              <a:rPr lang="zh-CN" altLang="en-US" sz="1200" dirty="0"/>
              <a:t>原始特征效果</a:t>
            </a:r>
          </a:p>
        </p:txBody>
      </p:sp>
      <p:sp>
        <p:nvSpPr>
          <p:cNvPr id="7" name="文本框 6">
            <a:extLst>
              <a:ext uri="{FF2B5EF4-FFF2-40B4-BE49-F238E27FC236}">
                <a16:creationId xmlns:a16="http://schemas.microsoft.com/office/drawing/2014/main" id="{742C5DAB-2EF7-4409-BE29-9B04544F3476}"/>
              </a:ext>
            </a:extLst>
          </p:cNvPr>
          <p:cNvSpPr txBox="1"/>
          <p:nvPr/>
        </p:nvSpPr>
        <p:spPr>
          <a:xfrm>
            <a:off x="3995936" y="1238565"/>
            <a:ext cx="1440160" cy="276999"/>
          </a:xfrm>
          <a:prstGeom prst="rect">
            <a:avLst/>
          </a:prstGeom>
          <a:noFill/>
        </p:spPr>
        <p:txBody>
          <a:bodyPr wrap="square" rtlCol="0">
            <a:spAutoFit/>
          </a:bodyPr>
          <a:lstStyle/>
          <a:p>
            <a:r>
              <a:rPr lang="zh-CN" altLang="en-US" sz="1200" dirty="0"/>
              <a:t>邻域概率特征效果</a:t>
            </a:r>
          </a:p>
        </p:txBody>
      </p:sp>
      <p:sp>
        <p:nvSpPr>
          <p:cNvPr id="8" name="文本框 7">
            <a:extLst>
              <a:ext uri="{FF2B5EF4-FFF2-40B4-BE49-F238E27FC236}">
                <a16:creationId xmlns:a16="http://schemas.microsoft.com/office/drawing/2014/main" id="{DE320CA7-C07F-48D0-8247-13AF2D83A2BE}"/>
              </a:ext>
            </a:extLst>
          </p:cNvPr>
          <p:cNvSpPr txBox="1"/>
          <p:nvPr/>
        </p:nvSpPr>
        <p:spPr>
          <a:xfrm>
            <a:off x="6991374" y="1213838"/>
            <a:ext cx="1440160" cy="276999"/>
          </a:xfrm>
          <a:prstGeom prst="rect">
            <a:avLst/>
          </a:prstGeom>
          <a:noFill/>
        </p:spPr>
        <p:txBody>
          <a:bodyPr wrap="square" rtlCol="0">
            <a:spAutoFit/>
          </a:bodyPr>
          <a:lstStyle/>
          <a:p>
            <a:r>
              <a:rPr lang="en-US" altLang="zh-CN" sz="1200" dirty="0"/>
              <a:t>BP</a:t>
            </a:r>
            <a:r>
              <a:rPr lang="zh-CN" altLang="en-US" sz="1200" dirty="0"/>
              <a:t>聚类效果</a:t>
            </a:r>
          </a:p>
        </p:txBody>
      </p:sp>
      <p:sp>
        <p:nvSpPr>
          <p:cNvPr id="9" name="文本框 8">
            <a:extLst>
              <a:ext uri="{FF2B5EF4-FFF2-40B4-BE49-F238E27FC236}">
                <a16:creationId xmlns:a16="http://schemas.microsoft.com/office/drawing/2014/main" id="{E98F7E57-309E-40EB-94A5-F65238CEA0ED}"/>
              </a:ext>
            </a:extLst>
          </p:cNvPr>
          <p:cNvSpPr txBox="1"/>
          <p:nvPr/>
        </p:nvSpPr>
        <p:spPr>
          <a:xfrm>
            <a:off x="103045" y="255435"/>
            <a:ext cx="971600" cy="523220"/>
          </a:xfrm>
          <a:prstGeom prst="rect">
            <a:avLst/>
          </a:prstGeom>
          <a:noFill/>
        </p:spPr>
        <p:txBody>
          <a:bodyPr wrap="square" rtlCol="0">
            <a:spAutoFit/>
          </a:bodyPr>
          <a:lstStyle/>
          <a:p>
            <a:r>
              <a:rPr lang="en-US" altLang="zh-CN" sz="2800" dirty="0">
                <a:solidFill>
                  <a:schemeClr val="bg1"/>
                </a:solidFill>
              </a:rPr>
              <a:t>3-15</a:t>
            </a:r>
            <a:endParaRPr lang="zh-CN" altLang="en-US" sz="2800" dirty="0">
              <a:solidFill>
                <a:schemeClr val="bg1"/>
              </a:solidFill>
            </a:endParaRPr>
          </a:p>
        </p:txBody>
      </p:sp>
    </p:spTree>
    <p:extLst>
      <p:ext uri="{BB962C8B-B14F-4D97-AF65-F5344CB8AC3E}">
        <p14:creationId xmlns:p14="http://schemas.microsoft.com/office/powerpoint/2010/main" val="372690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3BD69AA-88F2-419F-BCA7-A1468A1D0C3C}"/>
              </a:ext>
            </a:extLst>
          </p:cNvPr>
          <p:cNvSpPr>
            <a:spLocks noGrp="1"/>
          </p:cNvSpPr>
          <p:nvPr>
            <p:ph type="body" sz="quarter" idx="12"/>
          </p:nvPr>
        </p:nvSpPr>
        <p:spPr>
          <a:xfrm>
            <a:off x="1078194" y="348250"/>
            <a:ext cx="6806174" cy="496824"/>
          </a:xfrm>
        </p:spPr>
        <p:txBody>
          <a:bodyPr>
            <a:normAutofit lnSpcReduction="10000"/>
          </a:bodyPr>
          <a:lstStyle/>
          <a:p>
            <a:r>
              <a:rPr lang="zh-CN" altLang="en-US" dirty="0"/>
              <a:t>选题背景以及意义</a:t>
            </a:r>
          </a:p>
        </p:txBody>
      </p:sp>
      <p:pic>
        <p:nvPicPr>
          <p:cNvPr id="4" name="图片 3">
            <a:extLst>
              <a:ext uri="{FF2B5EF4-FFF2-40B4-BE49-F238E27FC236}">
                <a16:creationId xmlns:a16="http://schemas.microsoft.com/office/drawing/2014/main" id="{21BD60FA-23CF-4D94-A551-A1555FA74145}"/>
              </a:ext>
            </a:extLst>
          </p:cNvPr>
          <p:cNvPicPr>
            <a:picLocks noChangeAspect="1"/>
          </p:cNvPicPr>
          <p:nvPr/>
        </p:nvPicPr>
        <p:blipFill>
          <a:blip r:embed="rId3"/>
          <a:stretch>
            <a:fillRect/>
          </a:stretch>
        </p:blipFill>
        <p:spPr>
          <a:xfrm>
            <a:off x="3851920" y="1209842"/>
            <a:ext cx="4608512" cy="3055407"/>
          </a:xfrm>
          <a:prstGeom prst="rect">
            <a:avLst/>
          </a:prstGeom>
        </p:spPr>
      </p:pic>
      <p:pic>
        <p:nvPicPr>
          <p:cNvPr id="5" name="图片 4">
            <a:extLst>
              <a:ext uri="{FF2B5EF4-FFF2-40B4-BE49-F238E27FC236}">
                <a16:creationId xmlns:a16="http://schemas.microsoft.com/office/drawing/2014/main" id="{F504BAA2-324D-407E-BA83-80E9271571D2}"/>
              </a:ext>
            </a:extLst>
          </p:cNvPr>
          <p:cNvPicPr>
            <a:picLocks noChangeAspect="1"/>
          </p:cNvPicPr>
          <p:nvPr/>
        </p:nvPicPr>
        <p:blipFill>
          <a:blip r:embed="rId4"/>
          <a:stretch>
            <a:fillRect/>
          </a:stretch>
        </p:blipFill>
        <p:spPr>
          <a:xfrm>
            <a:off x="3563889" y="4086572"/>
            <a:ext cx="5760640" cy="2677870"/>
          </a:xfrm>
          <a:prstGeom prst="rect">
            <a:avLst/>
          </a:prstGeom>
        </p:spPr>
      </p:pic>
      <p:sp>
        <p:nvSpPr>
          <p:cNvPr id="7" name="文本框 6">
            <a:extLst>
              <a:ext uri="{FF2B5EF4-FFF2-40B4-BE49-F238E27FC236}">
                <a16:creationId xmlns:a16="http://schemas.microsoft.com/office/drawing/2014/main" id="{C47B90DD-7FBA-4941-8C98-260C3DE21F81}"/>
              </a:ext>
            </a:extLst>
          </p:cNvPr>
          <p:cNvSpPr txBox="1"/>
          <p:nvPr/>
        </p:nvSpPr>
        <p:spPr>
          <a:xfrm>
            <a:off x="107504" y="1556792"/>
            <a:ext cx="3240360" cy="4260525"/>
          </a:xfrm>
          <a:prstGeom prst="rect">
            <a:avLst/>
          </a:prstGeom>
          <a:noFill/>
        </p:spPr>
        <p:txBody>
          <a:bodyPr wrap="square" rtlCol="0">
            <a:spAutoFit/>
          </a:bodyPr>
          <a:lstStyle/>
          <a:p>
            <a:pPr>
              <a:lnSpc>
                <a:spcPct val="150000"/>
              </a:lnSpc>
            </a:pPr>
            <a:r>
              <a:rPr lang="zh-CN" altLang="en-US" sz="1400" dirty="0"/>
              <a:t>         人工智能技术高度发展的今天，其方法和理论均来自于机器学习的核心研究成果，而</a:t>
            </a:r>
            <a:r>
              <a:rPr lang="zh-CN" altLang="en-US" sz="1400" dirty="0">
                <a:solidFill>
                  <a:srgbClr val="FF0000"/>
                </a:solidFill>
              </a:rPr>
              <a:t>机器学习中最重要最具有研究价值的就是特征的分析与提取</a:t>
            </a:r>
            <a:r>
              <a:rPr lang="zh-CN" altLang="en-US" sz="1400" dirty="0"/>
              <a:t>，特征提取作为数据科学的核心任务，如右图所示，是计算机技术专业必须掌握的数据分析技能。已经有很多学者在此领域取得了很多的成果，与此同时，如右图所示，近几年来，</a:t>
            </a:r>
            <a:r>
              <a:rPr lang="zh-CN" altLang="en-US" sz="1400" dirty="0">
                <a:solidFill>
                  <a:srgbClr val="FF0000"/>
                </a:solidFill>
              </a:rPr>
              <a:t>算法提升理论也逐渐备受关注，算法性能的提升也在机器学习理论中占据着很大的价值</a:t>
            </a:r>
            <a:r>
              <a:rPr lang="zh-CN" altLang="en-US" sz="1400" dirty="0"/>
              <a:t>，二者并驾齐驱才能使得机器学习理论有着从量到质量的转换。</a:t>
            </a:r>
          </a:p>
        </p:txBody>
      </p:sp>
      <p:sp>
        <p:nvSpPr>
          <p:cNvPr id="9" name="文本框 8">
            <a:extLst>
              <a:ext uri="{FF2B5EF4-FFF2-40B4-BE49-F238E27FC236}">
                <a16:creationId xmlns:a16="http://schemas.microsoft.com/office/drawing/2014/main" id="{C633D980-6463-451C-A3D1-9486757A450F}"/>
              </a:ext>
            </a:extLst>
          </p:cNvPr>
          <p:cNvSpPr txBox="1"/>
          <p:nvPr/>
        </p:nvSpPr>
        <p:spPr>
          <a:xfrm>
            <a:off x="179512" y="321854"/>
            <a:ext cx="792088" cy="523220"/>
          </a:xfrm>
          <a:prstGeom prst="rect">
            <a:avLst/>
          </a:prstGeom>
          <a:noFill/>
        </p:spPr>
        <p:txBody>
          <a:bodyPr wrap="square" rtlCol="0">
            <a:spAutoFit/>
          </a:bodyPr>
          <a:lstStyle/>
          <a:p>
            <a:r>
              <a:rPr lang="en-US" altLang="zh-CN" sz="2800" dirty="0">
                <a:solidFill>
                  <a:schemeClr val="bg1"/>
                </a:solidFill>
              </a:rPr>
              <a:t>1-1</a:t>
            </a:r>
            <a:endParaRPr lang="zh-CN" altLang="en-US" sz="2800" dirty="0">
              <a:solidFill>
                <a:schemeClr val="bg1"/>
              </a:solidFill>
            </a:endParaRPr>
          </a:p>
        </p:txBody>
      </p:sp>
      <p:sp>
        <p:nvSpPr>
          <p:cNvPr id="6" name="文本框 5">
            <a:extLst>
              <a:ext uri="{FF2B5EF4-FFF2-40B4-BE49-F238E27FC236}">
                <a16:creationId xmlns:a16="http://schemas.microsoft.com/office/drawing/2014/main" id="{1378C323-22DF-4082-BEB2-E90082B367CE}"/>
              </a:ext>
            </a:extLst>
          </p:cNvPr>
          <p:cNvSpPr txBox="1"/>
          <p:nvPr/>
        </p:nvSpPr>
        <p:spPr>
          <a:xfrm>
            <a:off x="7380312" y="1412776"/>
            <a:ext cx="1584176" cy="523220"/>
          </a:xfrm>
          <a:prstGeom prst="rect">
            <a:avLst/>
          </a:prstGeom>
          <a:noFill/>
        </p:spPr>
        <p:txBody>
          <a:bodyPr wrap="square" rtlCol="0">
            <a:spAutoFit/>
          </a:bodyPr>
          <a:lstStyle/>
          <a:p>
            <a:r>
              <a:rPr lang="zh-CN" altLang="en-US" sz="1400" dirty="0"/>
              <a:t>特征提取的发表论文学科分布</a:t>
            </a:r>
          </a:p>
        </p:txBody>
      </p:sp>
      <p:sp>
        <p:nvSpPr>
          <p:cNvPr id="10" name="文本框 9">
            <a:extLst>
              <a:ext uri="{FF2B5EF4-FFF2-40B4-BE49-F238E27FC236}">
                <a16:creationId xmlns:a16="http://schemas.microsoft.com/office/drawing/2014/main" id="{D18EA251-45F2-4820-B6B4-EC42EF8CC1B9}"/>
              </a:ext>
            </a:extLst>
          </p:cNvPr>
          <p:cNvSpPr txBox="1"/>
          <p:nvPr/>
        </p:nvSpPr>
        <p:spPr>
          <a:xfrm>
            <a:off x="7308305" y="3944963"/>
            <a:ext cx="1584176" cy="523220"/>
          </a:xfrm>
          <a:prstGeom prst="rect">
            <a:avLst/>
          </a:prstGeom>
          <a:noFill/>
        </p:spPr>
        <p:txBody>
          <a:bodyPr wrap="square" rtlCol="0">
            <a:spAutoFit/>
          </a:bodyPr>
          <a:lstStyle/>
          <a:p>
            <a:r>
              <a:rPr lang="zh-CN" altLang="en-US" sz="1400" dirty="0"/>
              <a:t>提升算法的发表论文学科分布</a:t>
            </a:r>
          </a:p>
        </p:txBody>
      </p:sp>
    </p:spTree>
    <p:extLst>
      <p:ext uri="{BB962C8B-B14F-4D97-AF65-F5344CB8AC3E}">
        <p14:creationId xmlns:p14="http://schemas.microsoft.com/office/powerpoint/2010/main" val="361767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47FB804-3DAA-4E09-A0D3-EE9634EED33D}"/>
              </a:ext>
            </a:extLst>
          </p:cNvPr>
          <p:cNvSpPr>
            <a:spLocks noGrp="1"/>
          </p:cNvSpPr>
          <p:nvPr>
            <p:ph type="body" sz="quarter" idx="12"/>
          </p:nvPr>
        </p:nvSpPr>
        <p:spPr/>
        <p:txBody>
          <a:bodyPr>
            <a:normAutofit lnSpcReduction="10000"/>
          </a:bodyPr>
          <a:lstStyle/>
          <a:p>
            <a:r>
              <a:rPr lang="zh-CN" altLang="en-US" dirty="0"/>
              <a:t>邻域条件概率效果</a:t>
            </a:r>
          </a:p>
          <a:p>
            <a:endParaRPr lang="zh-CN" altLang="en-US" dirty="0"/>
          </a:p>
        </p:txBody>
      </p:sp>
      <p:graphicFrame>
        <p:nvGraphicFramePr>
          <p:cNvPr id="4" name="图表 3">
            <a:extLst>
              <a:ext uri="{FF2B5EF4-FFF2-40B4-BE49-F238E27FC236}">
                <a16:creationId xmlns:a16="http://schemas.microsoft.com/office/drawing/2014/main" id="{12F18C91-B787-4C4F-954F-BADC4BB258BC}"/>
              </a:ext>
            </a:extLst>
          </p:cNvPr>
          <p:cNvGraphicFramePr>
            <a:graphicFrameLocks/>
          </p:cNvGraphicFramePr>
          <p:nvPr>
            <p:extLst>
              <p:ext uri="{D42A27DB-BD31-4B8C-83A1-F6EECF244321}">
                <p14:modId xmlns:p14="http://schemas.microsoft.com/office/powerpoint/2010/main" val="2615868154"/>
              </p:ext>
            </p:extLst>
          </p:nvPr>
        </p:nvGraphicFramePr>
        <p:xfrm>
          <a:off x="-108520" y="3712482"/>
          <a:ext cx="10585176" cy="27972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a:extLst>
              <a:ext uri="{FF2B5EF4-FFF2-40B4-BE49-F238E27FC236}">
                <a16:creationId xmlns:a16="http://schemas.microsoft.com/office/drawing/2014/main" id="{0BA6ED57-FAE6-4A4B-8050-E37044A0B20D}"/>
              </a:ext>
            </a:extLst>
          </p:cNvPr>
          <p:cNvGraphicFramePr>
            <a:graphicFrameLocks/>
          </p:cNvGraphicFramePr>
          <p:nvPr>
            <p:extLst>
              <p:ext uri="{D42A27DB-BD31-4B8C-83A1-F6EECF244321}">
                <p14:modId xmlns:p14="http://schemas.microsoft.com/office/powerpoint/2010/main" val="1670555954"/>
              </p:ext>
            </p:extLst>
          </p:nvPr>
        </p:nvGraphicFramePr>
        <p:xfrm>
          <a:off x="-32586" y="1018200"/>
          <a:ext cx="8493018" cy="2881402"/>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1B0C177F-7B2C-4AFC-B785-765F28C352B7}"/>
              </a:ext>
            </a:extLst>
          </p:cNvPr>
          <p:cNvSpPr txBox="1"/>
          <p:nvPr/>
        </p:nvSpPr>
        <p:spPr>
          <a:xfrm>
            <a:off x="3635896" y="6439995"/>
            <a:ext cx="3384376" cy="307777"/>
          </a:xfrm>
          <a:prstGeom prst="rect">
            <a:avLst/>
          </a:prstGeom>
          <a:noFill/>
        </p:spPr>
        <p:txBody>
          <a:bodyPr wrap="square" rtlCol="0">
            <a:spAutoFit/>
          </a:bodyPr>
          <a:lstStyle/>
          <a:p>
            <a:r>
              <a:rPr lang="zh-CN" altLang="en-US" sz="1400" dirty="0"/>
              <a:t>实现了数据的完全分离</a:t>
            </a:r>
          </a:p>
        </p:txBody>
      </p:sp>
      <p:sp>
        <p:nvSpPr>
          <p:cNvPr id="9" name="文本框 8">
            <a:extLst>
              <a:ext uri="{FF2B5EF4-FFF2-40B4-BE49-F238E27FC236}">
                <a16:creationId xmlns:a16="http://schemas.microsoft.com/office/drawing/2014/main" id="{95C3F413-F6AA-459D-A908-A94FC0EF9F42}"/>
              </a:ext>
            </a:extLst>
          </p:cNvPr>
          <p:cNvSpPr txBox="1"/>
          <p:nvPr/>
        </p:nvSpPr>
        <p:spPr>
          <a:xfrm>
            <a:off x="106042" y="321854"/>
            <a:ext cx="971600" cy="523220"/>
          </a:xfrm>
          <a:prstGeom prst="rect">
            <a:avLst/>
          </a:prstGeom>
          <a:noFill/>
        </p:spPr>
        <p:txBody>
          <a:bodyPr wrap="square" rtlCol="0">
            <a:spAutoFit/>
          </a:bodyPr>
          <a:lstStyle/>
          <a:p>
            <a:r>
              <a:rPr lang="en-US" altLang="zh-CN" sz="2800" dirty="0">
                <a:solidFill>
                  <a:schemeClr val="bg1"/>
                </a:solidFill>
              </a:rPr>
              <a:t>3-16</a:t>
            </a:r>
            <a:endParaRPr lang="zh-CN" altLang="en-US" sz="2800" dirty="0">
              <a:solidFill>
                <a:schemeClr val="bg1"/>
              </a:solidFill>
            </a:endParaRPr>
          </a:p>
        </p:txBody>
      </p:sp>
    </p:spTree>
    <p:extLst>
      <p:ext uri="{BB962C8B-B14F-4D97-AF65-F5344CB8AC3E}">
        <p14:creationId xmlns:p14="http://schemas.microsoft.com/office/powerpoint/2010/main" val="119532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177CBA5-1A4E-456E-9F5F-49B47EAA60CF}"/>
              </a:ext>
            </a:extLst>
          </p:cNvPr>
          <p:cNvSpPr>
            <a:spLocks noGrp="1"/>
          </p:cNvSpPr>
          <p:nvPr>
            <p:ph type="body" sz="quarter" idx="12"/>
          </p:nvPr>
        </p:nvSpPr>
        <p:spPr/>
        <p:txBody>
          <a:bodyPr>
            <a:normAutofit lnSpcReduction="10000"/>
          </a:bodyPr>
          <a:lstStyle/>
          <a:p>
            <a:r>
              <a:rPr lang="zh-CN" altLang="en-US" dirty="0"/>
              <a:t>进阶研究工作</a:t>
            </a:r>
          </a:p>
        </p:txBody>
      </p:sp>
      <p:sp>
        <p:nvSpPr>
          <p:cNvPr id="4" name="箭头: V 形 3">
            <a:extLst>
              <a:ext uri="{FF2B5EF4-FFF2-40B4-BE49-F238E27FC236}">
                <a16:creationId xmlns:a16="http://schemas.microsoft.com/office/drawing/2014/main" id="{8510C2E8-2A55-4E8A-B916-3011F264F80C}"/>
              </a:ext>
            </a:extLst>
          </p:cNvPr>
          <p:cNvSpPr/>
          <p:nvPr/>
        </p:nvSpPr>
        <p:spPr>
          <a:xfrm>
            <a:off x="913960" y="1899139"/>
            <a:ext cx="864096" cy="2880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a:extLst>
              <a:ext uri="{FF2B5EF4-FFF2-40B4-BE49-F238E27FC236}">
                <a16:creationId xmlns:a16="http://schemas.microsoft.com/office/drawing/2014/main" id="{B7E88445-C70B-47DB-9C36-888CD891A352}"/>
              </a:ext>
            </a:extLst>
          </p:cNvPr>
          <p:cNvSpPr/>
          <p:nvPr/>
        </p:nvSpPr>
        <p:spPr>
          <a:xfrm>
            <a:off x="913960" y="4585380"/>
            <a:ext cx="864096" cy="2880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06FDB035-FCAD-4C18-82A3-496FD3CE0D3A}"/>
              </a:ext>
            </a:extLst>
          </p:cNvPr>
          <p:cNvSpPr txBox="1"/>
          <p:nvPr/>
        </p:nvSpPr>
        <p:spPr>
          <a:xfrm>
            <a:off x="1957915" y="2476244"/>
            <a:ext cx="6912768" cy="793359"/>
          </a:xfrm>
          <a:prstGeom prst="rect">
            <a:avLst/>
          </a:prstGeom>
          <a:noFill/>
        </p:spPr>
        <p:txBody>
          <a:bodyPr wrap="square" rtlCol="0">
            <a:spAutoFit/>
          </a:bodyPr>
          <a:lstStyle/>
          <a:p>
            <a:pPr>
              <a:lnSpc>
                <a:spcPct val="150000"/>
              </a:lnSpc>
            </a:pPr>
            <a:r>
              <a:rPr lang="zh-CN" altLang="en-US" sz="1600" dirty="0"/>
              <a:t>空间的划分、优化方法的选择、效率方面的测试、传统机器学习算法与深度学习技术的结合</a:t>
            </a:r>
          </a:p>
        </p:txBody>
      </p:sp>
      <p:sp>
        <p:nvSpPr>
          <p:cNvPr id="7" name="文本框 6">
            <a:extLst>
              <a:ext uri="{FF2B5EF4-FFF2-40B4-BE49-F238E27FC236}">
                <a16:creationId xmlns:a16="http://schemas.microsoft.com/office/drawing/2014/main" id="{7960DC72-09E2-429F-86AE-EFFCF71F5713}"/>
              </a:ext>
            </a:extLst>
          </p:cNvPr>
          <p:cNvSpPr txBox="1"/>
          <p:nvPr/>
        </p:nvSpPr>
        <p:spPr>
          <a:xfrm>
            <a:off x="2033718" y="1864115"/>
            <a:ext cx="2538282" cy="369332"/>
          </a:xfrm>
          <a:prstGeom prst="rect">
            <a:avLst/>
          </a:prstGeom>
          <a:noFill/>
        </p:spPr>
        <p:txBody>
          <a:bodyPr wrap="square" rtlCol="0">
            <a:spAutoFit/>
          </a:bodyPr>
          <a:lstStyle/>
          <a:p>
            <a:r>
              <a:rPr lang="zh-CN" altLang="en-US" b="1" dirty="0"/>
              <a:t>算法方方面研究</a:t>
            </a:r>
          </a:p>
        </p:txBody>
      </p:sp>
      <p:sp>
        <p:nvSpPr>
          <p:cNvPr id="8" name="文本框 7">
            <a:extLst>
              <a:ext uri="{FF2B5EF4-FFF2-40B4-BE49-F238E27FC236}">
                <a16:creationId xmlns:a16="http://schemas.microsoft.com/office/drawing/2014/main" id="{3B9512B0-32BC-466E-83DE-2DBA819BFC23}"/>
              </a:ext>
            </a:extLst>
          </p:cNvPr>
          <p:cNvSpPr txBox="1"/>
          <p:nvPr/>
        </p:nvSpPr>
        <p:spPr>
          <a:xfrm>
            <a:off x="1957915" y="4504080"/>
            <a:ext cx="2538282" cy="369332"/>
          </a:xfrm>
          <a:prstGeom prst="rect">
            <a:avLst/>
          </a:prstGeom>
          <a:noFill/>
        </p:spPr>
        <p:txBody>
          <a:bodyPr wrap="square" rtlCol="0">
            <a:spAutoFit/>
          </a:bodyPr>
          <a:lstStyle/>
          <a:p>
            <a:r>
              <a:rPr lang="zh-CN" altLang="en-US" b="1" dirty="0"/>
              <a:t>数据方面的研究</a:t>
            </a:r>
          </a:p>
        </p:txBody>
      </p:sp>
      <p:sp>
        <p:nvSpPr>
          <p:cNvPr id="9" name="文本框 8">
            <a:extLst>
              <a:ext uri="{FF2B5EF4-FFF2-40B4-BE49-F238E27FC236}">
                <a16:creationId xmlns:a16="http://schemas.microsoft.com/office/drawing/2014/main" id="{7203DBB1-85DF-4E12-867B-A0EE5D7301A2}"/>
              </a:ext>
            </a:extLst>
          </p:cNvPr>
          <p:cNvSpPr txBox="1"/>
          <p:nvPr/>
        </p:nvSpPr>
        <p:spPr>
          <a:xfrm>
            <a:off x="1957915" y="5209122"/>
            <a:ext cx="6912768" cy="830997"/>
          </a:xfrm>
          <a:prstGeom prst="rect">
            <a:avLst/>
          </a:prstGeom>
          <a:noFill/>
        </p:spPr>
        <p:txBody>
          <a:bodyPr wrap="square" rtlCol="0">
            <a:spAutoFit/>
          </a:bodyPr>
          <a:lstStyle/>
          <a:p>
            <a:r>
              <a:rPr lang="zh-CN" altLang="en-US" sz="1600" dirty="0"/>
              <a:t>算法在拟合数据的过程中岩性数据边缘跨度较大、梯度下降不平稳的问题，</a:t>
            </a:r>
            <a:endParaRPr lang="en-US" altLang="zh-CN" sz="1600" dirty="0"/>
          </a:p>
          <a:p>
            <a:endParaRPr lang="en-US" altLang="zh-CN" sz="1600" dirty="0"/>
          </a:p>
          <a:p>
            <a:r>
              <a:rPr lang="zh-CN" altLang="en-US" sz="1600" dirty="0"/>
              <a:t>利用对抗生成网络进行梯度搭建的问题</a:t>
            </a:r>
          </a:p>
        </p:txBody>
      </p:sp>
      <p:sp>
        <p:nvSpPr>
          <p:cNvPr id="10" name="文本框 9">
            <a:extLst>
              <a:ext uri="{FF2B5EF4-FFF2-40B4-BE49-F238E27FC236}">
                <a16:creationId xmlns:a16="http://schemas.microsoft.com/office/drawing/2014/main" id="{2B8C2759-66CD-4625-800C-FE50F6F7E00F}"/>
              </a:ext>
            </a:extLst>
          </p:cNvPr>
          <p:cNvSpPr txBox="1"/>
          <p:nvPr/>
        </p:nvSpPr>
        <p:spPr>
          <a:xfrm>
            <a:off x="106594" y="321854"/>
            <a:ext cx="971600" cy="523220"/>
          </a:xfrm>
          <a:prstGeom prst="rect">
            <a:avLst/>
          </a:prstGeom>
          <a:noFill/>
        </p:spPr>
        <p:txBody>
          <a:bodyPr wrap="square" rtlCol="0">
            <a:spAutoFit/>
          </a:bodyPr>
          <a:lstStyle/>
          <a:p>
            <a:r>
              <a:rPr lang="en-US" altLang="zh-CN" sz="2800" dirty="0">
                <a:solidFill>
                  <a:schemeClr val="bg1"/>
                </a:solidFill>
              </a:rPr>
              <a:t>4-1</a:t>
            </a:r>
            <a:endParaRPr lang="zh-CN" altLang="en-US" sz="2800" dirty="0">
              <a:solidFill>
                <a:schemeClr val="bg1"/>
              </a:solidFill>
            </a:endParaRPr>
          </a:p>
        </p:txBody>
      </p:sp>
    </p:spTree>
    <p:extLst>
      <p:ext uri="{BB962C8B-B14F-4D97-AF65-F5344CB8AC3E}">
        <p14:creationId xmlns:p14="http://schemas.microsoft.com/office/powerpoint/2010/main" val="2818909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7286145-7228-4F2F-9DCF-10D4B3118D17}"/>
              </a:ext>
            </a:extLst>
          </p:cNvPr>
          <p:cNvSpPr>
            <a:spLocks noGrp="1"/>
          </p:cNvSpPr>
          <p:nvPr>
            <p:ph type="body" sz="quarter" idx="12"/>
          </p:nvPr>
        </p:nvSpPr>
        <p:spPr/>
        <p:txBody>
          <a:bodyPr>
            <a:normAutofit lnSpcReduction="10000"/>
          </a:bodyPr>
          <a:lstStyle/>
          <a:p>
            <a:r>
              <a:rPr lang="zh-CN" altLang="en-US" dirty="0"/>
              <a:t>预期目标和成果</a:t>
            </a:r>
          </a:p>
        </p:txBody>
      </p:sp>
      <p:sp>
        <p:nvSpPr>
          <p:cNvPr id="4" name="箭头: V 形 3">
            <a:extLst>
              <a:ext uri="{FF2B5EF4-FFF2-40B4-BE49-F238E27FC236}">
                <a16:creationId xmlns:a16="http://schemas.microsoft.com/office/drawing/2014/main" id="{2B25DE3B-B7BA-4B7B-A610-96994C239EE2}"/>
              </a:ext>
            </a:extLst>
          </p:cNvPr>
          <p:cNvSpPr/>
          <p:nvPr/>
        </p:nvSpPr>
        <p:spPr>
          <a:xfrm>
            <a:off x="1940074" y="2887960"/>
            <a:ext cx="864096" cy="2880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97160462-0870-4682-8A2E-1A793132CCD6}"/>
              </a:ext>
            </a:extLst>
          </p:cNvPr>
          <p:cNvSpPr txBox="1"/>
          <p:nvPr/>
        </p:nvSpPr>
        <p:spPr>
          <a:xfrm>
            <a:off x="1778056" y="3356992"/>
            <a:ext cx="6912768" cy="1532022"/>
          </a:xfrm>
          <a:prstGeom prst="rect">
            <a:avLst/>
          </a:prstGeom>
          <a:noFill/>
        </p:spPr>
        <p:txBody>
          <a:bodyPr wrap="square" rtlCol="0">
            <a:spAutoFit/>
          </a:bodyPr>
          <a:lstStyle/>
          <a:p>
            <a:pPr>
              <a:lnSpc>
                <a:spcPct val="150000"/>
              </a:lnSpc>
            </a:pPr>
            <a:r>
              <a:rPr lang="zh-CN" altLang="en-US" sz="1600" dirty="0"/>
              <a:t>本项目基于空间结构对地质类数据和遥感类数据进行特征挖掘和分析</a:t>
            </a:r>
            <a:r>
              <a:rPr lang="en-US" altLang="zh-CN" sz="1600" dirty="0"/>
              <a:t>,</a:t>
            </a:r>
            <a:r>
              <a:rPr lang="zh-CN" altLang="en-US" sz="1600" dirty="0"/>
              <a:t>应用计算机技术、模式识别技术。通过空间邻域的分析、可以对特征进行有效的挖掘；通过基于集成学习的提升树方法的极限拟合可以将现阶段无法完成的识别工作进行进一步的提升。</a:t>
            </a:r>
          </a:p>
        </p:txBody>
      </p:sp>
      <p:sp>
        <p:nvSpPr>
          <p:cNvPr id="8" name="文本框 7">
            <a:extLst>
              <a:ext uri="{FF2B5EF4-FFF2-40B4-BE49-F238E27FC236}">
                <a16:creationId xmlns:a16="http://schemas.microsoft.com/office/drawing/2014/main" id="{A8B457EE-B7E7-45C9-9FC0-507D7AC82248}"/>
              </a:ext>
            </a:extLst>
          </p:cNvPr>
          <p:cNvSpPr txBox="1"/>
          <p:nvPr/>
        </p:nvSpPr>
        <p:spPr>
          <a:xfrm>
            <a:off x="3059832" y="2852936"/>
            <a:ext cx="2538282" cy="369332"/>
          </a:xfrm>
          <a:prstGeom prst="rect">
            <a:avLst/>
          </a:prstGeom>
          <a:noFill/>
        </p:spPr>
        <p:txBody>
          <a:bodyPr wrap="square" rtlCol="0">
            <a:spAutoFit/>
          </a:bodyPr>
          <a:lstStyle/>
          <a:p>
            <a:r>
              <a:rPr lang="zh-CN" altLang="en-US" b="1" dirty="0"/>
              <a:t>预期目标</a:t>
            </a:r>
          </a:p>
        </p:txBody>
      </p:sp>
      <p:sp>
        <p:nvSpPr>
          <p:cNvPr id="10" name="文本框 9">
            <a:extLst>
              <a:ext uri="{FF2B5EF4-FFF2-40B4-BE49-F238E27FC236}">
                <a16:creationId xmlns:a16="http://schemas.microsoft.com/office/drawing/2014/main" id="{A2ED5304-01E9-45A1-A482-D4B167D9AEA1}"/>
              </a:ext>
            </a:extLst>
          </p:cNvPr>
          <p:cNvSpPr txBox="1"/>
          <p:nvPr/>
        </p:nvSpPr>
        <p:spPr>
          <a:xfrm>
            <a:off x="179512" y="321854"/>
            <a:ext cx="971600" cy="523220"/>
          </a:xfrm>
          <a:prstGeom prst="rect">
            <a:avLst/>
          </a:prstGeom>
          <a:noFill/>
        </p:spPr>
        <p:txBody>
          <a:bodyPr wrap="square" rtlCol="0">
            <a:spAutoFit/>
          </a:bodyPr>
          <a:lstStyle/>
          <a:p>
            <a:r>
              <a:rPr lang="en-US" altLang="zh-CN" sz="2800" dirty="0">
                <a:solidFill>
                  <a:schemeClr val="bg1"/>
                </a:solidFill>
              </a:rPr>
              <a:t>5-2</a:t>
            </a:r>
            <a:endParaRPr lang="zh-CN" altLang="en-US" sz="2800" dirty="0">
              <a:solidFill>
                <a:schemeClr val="bg1"/>
              </a:solidFill>
            </a:endParaRPr>
          </a:p>
        </p:txBody>
      </p:sp>
    </p:spTree>
    <p:extLst>
      <p:ext uri="{BB962C8B-B14F-4D97-AF65-F5344CB8AC3E}">
        <p14:creationId xmlns:p14="http://schemas.microsoft.com/office/powerpoint/2010/main" val="400596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74784E7-5205-4D4A-8DFC-72A22F696D1B}"/>
              </a:ext>
            </a:extLst>
          </p:cNvPr>
          <p:cNvSpPr>
            <a:spLocks noGrp="1"/>
          </p:cNvSpPr>
          <p:nvPr>
            <p:ph type="body" sz="quarter" idx="12"/>
          </p:nvPr>
        </p:nvSpPr>
        <p:spPr/>
        <p:txBody>
          <a:bodyPr>
            <a:normAutofit lnSpcReduction="10000"/>
          </a:bodyPr>
          <a:lstStyle/>
          <a:p>
            <a:r>
              <a:rPr lang="zh-CN" altLang="en-US" dirty="0"/>
              <a:t>时间安排</a:t>
            </a:r>
          </a:p>
        </p:txBody>
      </p:sp>
      <p:sp>
        <p:nvSpPr>
          <p:cNvPr id="4" name="矩形 3">
            <a:extLst>
              <a:ext uri="{FF2B5EF4-FFF2-40B4-BE49-F238E27FC236}">
                <a16:creationId xmlns:a16="http://schemas.microsoft.com/office/drawing/2014/main" id="{156C2B6F-EA68-434D-94B9-8F98268A1D96}"/>
              </a:ext>
            </a:extLst>
          </p:cNvPr>
          <p:cNvSpPr/>
          <p:nvPr/>
        </p:nvSpPr>
        <p:spPr>
          <a:xfrm>
            <a:off x="320947" y="2132856"/>
            <a:ext cx="8784976" cy="3139321"/>
          </a:xfrm>
          <a:prstGeom prst="rect">
            <a:avLst/>
          </a:prstGeom>
        </p:spPr>
        <p:txBody>
          <a:bodyPr wrap="square">
            <a:spAutoFit/>
          </a:bodyPr>
          <a:lstStyle/>
          <a:p>
            <a:pPr algn="just">
              <a:spcAft>
                <a:spcPts val="0"/>
              </a:spcAft>
            </a:pPr>
            <a:r>
              <a:rPr lang="en-US" altLang="zh-CN" kern="100" dirty="0">
                <a:latin typeface="Times New Roman" panose="02020603050405020304" pitchFamily="18" charset="0"/>
                <a:ea typeface="宋体" panose="02010600030101010101" pitchFamily="2" charset="-122"/>
              </a:rPr>
              <a:t>2018.3</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10</a:t>
            </a:r>
            <a:r>
              <a:rPr lang="zh-CN" altLang="zh-CN" kern="100" dirty="0">
                <a:latin typeface="Times New Roman" panose="02020603050405020304" pitchFamily="18" charset="0"/>
                <a:ea typeface="宋体" panose="02010600030101010101" pitchFamily="2" charset="-122"/>
              </a:rPr>
              <a:t>日</a:t>
            </a:r>
            <a:r>
              <a:rPr lang="en-US" altLang="zh-CN" kern="100" dirty="0">
                <a:latin typeface="Times New Roman" panose="02020603050405020304" pitchFamily="18" charset="0"/>
                <a:ea typeface="宋体" panose="02010600030101010101" pitchFamily="2" charset="-122"/>
              </a:rPr>
              <a:t>-11</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20</a:t>
            </a:r>
            <a:r>
              <a:rPr lang="zh-CN" altLang="zh-CN" kern="100" dirty="0">
                <a:latin typeface="Times New Roman" panose="02020603050405020304" pitchFamily="18" charset="0"/>
                <a:ea typeface="宋体" panose="02010600030101010101" pitchFamily="2" charset="-122"/>
              </a:rPr>
              <a:t>日：确定论文题目，查阅、整理参考文献资料，确定研究背景，</a:t>
            </a:r>
            <a:endParaRPr lang="en-US" altLang="zh-CN" kern="100" dirty="0">
              <a:latin typeface="Times New Roman" panose="02020603050405020304" pitchFamily="18" charset="0"/>
              <a:ea typeface="宋体" panose="02010600030101010101" pitchFamily="2" charset="-122"/>
            </a:endParaRPr>
          </a:p>
          <a:p>
            <a:pPr algn="just">
              <a:spcAft>
                <a:spcPts val="0"/>
              </a:spcAft>
            </a:pPr>
            <a:endParaRPr lang="en-US" altLang="zh-CN" kern="100" dirty="0">
              <a:latin typeface="Times New Roman" panose="02020603050405020304" pitchFamily="18" charset="0"/>
              <a:ea typeface="宋体" panose="02010600030101010101" pitchFamily="2" charset="-122"/>
            </a:endParaRPr>
          </a:p>
          <a:p>
            <a:pPr algn="just">
              <a:spcAft>
                <a:spcPts val="0"/>
              </a:spcAft>
            </a:pPr>
            <a:r>
              <a:rPr lang="zh-CN" altLang="zh-CN" kern="100" dirty="0">
                <a:latin typeface="Times New Roman" panose="02020603050405020304" pitchFamily="18" charset="0"/>
                <a:ea typeface="宋体" panose="02010600030101010101" pitchFamily="2" charset="-122"/>
              </a:rPr>
              <a:t>制定研究方案，安排论文进度，制定开题报告，送交指导教师审核。</a:t>
            </a:r>
          </a:p>
          <a:p>
            <a:pPr algn="just">
              <a:spcAft>
                <a:spcPts val="0"/>
              </a:spcAft>
            </a:pPr>
            <a:endParaRPr lang="en-US"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Times New Roman" panose="02020603050405020304" pitchFamily="18" charset="0"/>
                <a:ea typeface="宋体" panose="02010600030101010101" pitchFamily="2" charset="-122"/>
              </a:rPr>
              <a:t>2018.11</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20</a:t>
            </a:r>
            <a:r>
              <a:rPr lang="zh-CN" altLang="zh-CN" kern="100" dirty="0">
                <a:latin typeface="Times New Roman" panose="02020603050405020304" pitchFamily="18" charset="0"/>
                <a:ea typeface="宋体" panose="02010600030101010101" pitchFamily="2" charset="-122"/>
              </a:rPr>
              <a:t>日</a:t>
            </a:r>
            <a:r>
              <a:rPr lang="en-US" altLang="zh-CN" kern="100" dirty="0">
                <a:latin typeface="Times New Roman" panose="02020603050405020304" pitchFamily="18" charset="0"/>
                <a:ea typeface="宋体" panose="02010600030101010101" pitchFamily="2" charset="-122"/>
              </a:rPr>
              <a:t>-2018.12</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31</a:t>
            </a:r>
            <a:r>
              <a:rPr lang="zh-CN" altLang="zh-CN" kern="100" dirty="0">
                <a:latin typeface="Times New Roman" panose="02020603050405020304" pitchFamily="18" charset="0"/>
                <a:ea typeface="宋体" panose="02010600030101010101" pitchFamily="2" charset="-122"/>
              </a:rPr>
              <a:t>日：阅读和整理参考文献。</a:t>
            </a:r>
          </a:p>
          <a:p>
            <a:pPr algn="just">
              <a:spcAft>
                <a:spcPts val="0"/>
              </a:spcAft>
            </a:pPr>
            <a:endParaRPr lang="en-US"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Times New Roman" panose="02020603050405020304" pitchFamily="18" charset="0"/>
                <a:ea typeface="宋体" panose="02010600030101010101" pitchFamily="2" charset="-122"/>
              </a:rPr>
              <a:t>2019.1</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日</a:t>
            </a:r>
            <a:r>
              <a:rPr lang="en-US" altLang="zh-CN" kern="100" dirty="0">
                <a:latin typeface="Times New Roman" panose="02020603050405020304" pitchFamily="18" charset="0"/>
                <a:ea typeface="宋体" panose="02010600030101010101" pitchFamily="2" charset="-122"/>
              </a:rPr>
              <a:t>-2019.4</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27</a:t>
            </a:r>
            <a:r>
              <a:rPr lang="zh-CN" altLang="zh-CN" kern="100" dirty="0">
                <a:latin typeface="Times New Roman" panose="02020603050405020304" pitchFamily="18" charset="0"/>
                <a:ea typeface="宋体" panose="02010600030101010101" pitchFamily="2" charset="-122"/>
              </a:rPr>
              <a:t>日：对各种机器学习算法进行分析和研究，完成论文初稿。</a:t>
            </a:r>
          </a:p>
          <a:p>
            <a:pPr algn="just">
              <a:spcAft>
                <a:spcPts val="0"/>
              </a:spcAft>
            </a:pPr>
            <a:endParaRPr lang="en-US" altLang="zh-CN" kern="100" dirty="0">
              <a:latin typeface="Times New Roman" panose="02020603050405020304" pitchFamily="18" charset="0"/>
              <a:ea typeface="宋体" panose="02010600030101010101" pitchFamily="2" charset="-122"/>
            </a:endParaRPr>
          </a:p>
          <a:p>
            <a:pPr algn="just">
              <a:spcAft>
                <a:spcPts val="0"/>
              </a:spcAft>
            </a:pPr>
            <a:r>
              <a:rPr lang="en-US" altLang="zh-CN" kern="100" dirty="0">
                <a:latin typeface="Times New Roman" panose="02020603050405020304" pitchFamily="18" charset="0"/>
                <a:ea typeface="宋体" panose="02010600030101010101" pitchFamily="2" charset="-122"/>
              </a:rPr>
              <a:t>2019.4</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28</a:t>
            </a:r>
            <a:r>
              <a:rPr lang="zh-CN" altLang="zh-CN" kern="100" dirty="0">
                <a:latin typeface="Times New Roman" panose="02020603050405020304" pitchFamily="18" charset="0"/>
                <a:ea typeface="宋体" panose="02010600030101010101" pitchFamily="2" charset="-122"/>
              </a:rPr>
              <a:t>日</a:t>
            </a:r>
            <a:r>
              <a:rPr lang="en-US" altLang="zh-CN" kern="100" dirty="0">
                <a:latin typeface="Times New Roman" panose="02020603050405020304" pitchFamily="18" charset="0"/>
                <a:ea typeface="宋体" panose="02010600030101010101" pitchFamily="2" charset="-122"/>
              </a:rPr>
              <a:t>-2019.5</a:t>
            </a:r>
            <a:r>
              <a:rPr lang="zh-CN" altLang="zh-CN" kern="100" dirty="0">
                <a:latin typeface="Times New Roman" panose="02020603050405020304" pitchFamily="18" charset="0"/>
                <a:ea typeface="宋体" panose="02010600030101010101" pitchFamily="2" charset="-122"/>
              </a:rPr>
              <a:t>月</a:t>
            </a:r>
            <a:r>
              <a:rPr lang="en-US" altLang="zh-CN" kern="100" dirty="0">
                <a:latin typeface="Times New Roman" panose="02020603050405020304" pitchFamily="18" charset="0"/>
                <a:ea typeface="宋体" panose="02010600030101010101" pitchFamily="2" charset="-122"/>
              </a:rPr>
              <a:t>9</a:t>
            </a:r>
            <a:r>
              <a:rPr lang="zh-CN" altLang="zh-CN" kern="100" dirty="0">
                <a:latin typeface="Times New Roman" panose="02020603050405020304" pitchFamily="18" charset="0"/>
                <a:ea typeface="宋体" panose="02010600030101010101" pitchFamily="2" charset="-122"/>
              </a:rPr>
              <a:t>日：在老师的指导下，对论文进行多次修改。</a:t>
            </a:r>
          </a:p>
          <a:p>
            <a:endParaRPr lang="en-US" altLang="zh-CN" kern="100" dirty="0">
              <a:latin typeface="Times New Roman" panose="02020603050405020304" pitchFamily="18" charset="0"/>
              <a:ea typeface="宋体" panose="02010600030101010101" pitchFamily="2" charset="-122"/>
            </a:endParaRPr>
          </a:p>
          <a:p>
            <a:r>
              <a:rPr lang="en-US" altLang="zh-CN" kern="100" dirty="0">
                <a:latin typeface="Times New Roman" panose="02020603050405020304" pitchFamily="18" charset="0"/>
                <a:ea typeface="宋体" panose="02010600030101010101" pitchFamily="2" charset="-122"/>
              </a:rPr>
              <a:t>2019.5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kern="100" dirty="0">
                <a:latin typeface="Times New Roman" panose="02020603050405020304" pitchFamily="18" charset="0"/>
                <a:ea typeface="宋体" panose="02010600030101010101" pitchFamily="2" charset="-122"/>
              </a:rPr>
              <a:t>10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kern="100" dirty="0">
                <a:latin typeface="Times New Roman" panose="02020603050405020304" pitchFamily="18" charset="0"/>
                <a:ea typeface="宋体" panose="02010600030101010101" pitchFamily="2" charset="-122"/>
              </a:rPr>
              <a:t>-2019.5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kern="100" dirty="0">
                <a:latin typeface="Times New Roman" panose="02020603050405020304" pitchFamily="18" charset="0"/>
                <a:ea typeface="宋体" panose="02010600030101010101" pitchFamily="2" charset="-122"/>
              </a:rPr>
              <a:t>20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日：论文最终稿确定，由指导教师审核通过并打印。</a:t>
            </a:r>
            <a:endParaRPr lang="zh-CN" altLang="en-US" dirty="0"/>
          </a:p>
        </p:txBody>
      </p:sp>
      <p:sp>
        <p:nvSpPr>
          <p:cNvPr id="5" name="文本框 4">
            <a:extLst>
              <a:ext uri="{FF2B5EF4-FFF2-40B4-BE49-F238E27FC236}">
                <a16:creationId xmlns:a16="http://schemas.microsoft.com/office/drawing/2014/main" id="{64E206DC-2F1B-4942-8FFE-6F65BA6AF05C}"/>
              </a:ext>
            </a:extLst>
          </p:cNvPr>
          <p:cNvSpPr txBox="1"/>
          <p:nvPr/>
        </p:nvSpPr>
        <p:spPr>
          <a:xfrm>
            <a:off x="106594" y="316421"/>
            <a:ext cx="971600" cy="523220"/>
          </a:xfrm>
          <a:prstGeom prst="rect">
            <a:avLst/>
          </a:prstGeom>
          <a:noFill/>
        </p:spPr>
        <p:txBody>
          <a:bodyPr wrap="square" rtlCol="0">
            <a:spAutoFit/>
          </a:bodyPr>
          <a:lstStyle/>
          <a:p>
            <a:r>
              <a:rPr lang="en-US" altLang="zh-CN" sz="2800" dirty="0">
                <a:solidFill>
                  <a:schemeClr val="bg1"/>
                </a:solidFill>
              </a:rPr>
              <a:t>6-1</a:t>
            </a:r>
            <a:endParaRPr lang="zh-CN" altLang="en-US" sz="2800" dirty="0">
              <a:solidFill>
                <a:schemeClr val="bg1"/>
              </a:solidFill>
            </a:endParaRPr>
          </a:p>
        </p:txBody>
      </p:sp>
    </p:spTree>
    <p:extLst>
      <p:ext uri="{BB962C8B-B14F-4D97-AF65-F5344CB8AC3E}">
        <p14:creationId xmlns:p14="http://schemas.microsoft.com/office/powerpoint/2010/main" val="118206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3114675" y="2305050"/>
            <a:ext cx="2886075" cy="10489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6000" dirty="0">
                <a:solidFill>
                  <a:srgbClr val="FFFFFF"/>
                </a:solidFill>
              </a:rPr>
              <a:t>THANKS</a:t>
            </a:r>
            <a:endParaRPr lang="zh-CN" altLang="en-US" sz="6000" dirty="0">
              <a:solidFill>
                <a:srgbClr val="FFFFFF"/>
              </a:solidFill>
            </a:endParaRPr>
          </a:p>
        </p:txBody>
      </p:sp>
      <p:cxnSp>
        <p:nvCxnSpPr>
          <p:cNvPr id="3" name="直接连接符 6"/>
          <p:cNvCxnSpPr>
            <a:cxnSpLocks noChangeShapeType="1"/>
          </p:cNvCxnSpPr>
          <p:nvPr>
            <p:custDataLst>
              <p:tags r:id="rId2"/>
            </p:custDataLst>
          </p:nvPr>
        </p:nvCxnSpPr>
        <p:spPr bwMode="auto">
          <a:xfrm>
            <a:off x="3114675" y="3371850"/>
            <a:ext cx="2886075" cy="0"/>
          </a:xfrm>
          <a:prstGeom prst="line">
            <a:avLst/>
          </a:prstGeom>
          <a:noFill/>
          <a:ln w="12700">
            <a:solidFill>
              <a:schemeClr val="accent1">
                <a:lumMod val="60000"/>
                <a:lumOff val="40000"/>
              </a:schemeClr>
            </a:solidFill>
            <a:round/>
            <a:headEnd/>
            <a:tailE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197895" y="4867275"/>
            <a:ext cx="5022056" cy="0"/>
          </a:xfrm>
          <a:prstGeom prst="line">
            <a:avLst/>
          </a:prstGeom>
          <a:noFill/>
          <a:ln w="12700">
            <a:solidFill>
              <a:schemeClr val="accent1">
                <a:lumMod val="40000"/>
                <a:lumOff val="60000"/>
              </a:schemeClr>
            </a:solidFill>
            <a:round/>
            <a:headEnd/>
            <a:tailEnd/>
          </a:ln>
          <a:extLst>
            <a:ext uri="{909E8E84-426E-40DD-AFC4-6F175D3DCCD1}">
              <a14:hiddenFill xmlns:a14="http://schemas.microsoft.com/office/drawing/2010/main">
                <a:noFill/>
              </a14:hiddenFill>
            </a:ext>
          </a:extLst>
        </p:spPr>
      </p:cxnSp>
      <p:sp>
        <p:nvSpPr>
          <p:cNvPr id="5" name="文本框 4">
            <a:extLst>
              <a:ext uri="{FF2B5EF4-FFF2-40B4-BE49-F238E27FC236}">
                <a16:creationId xmlns:a16="http://schemas.microsoft.com/office/drawing/2014/main" id="{B556ADFC-5A67-435B-83DF-C4E4F03EFB9D}"/>
              </a:ext>
            </a:extLst>
          </p:cNvPr>
          <p:cNvSpPr txBox="1"/>
          <p:nvPr/>
        </p:nvSpPr>
        <p:spPr>
          <a:xfrm>
            <a:off x="2197895" y="4077072"/>
            <a:ext cx="5254425" cy="707886"/>
          </a:xfrm>
          <a:prstGeom prst="rect">
            <a:avLst/>
          </a:prstGeom>
          <a:noFill/>
        </p:spPr>
        <p:txBody>
          <a:bodyPr wrap="square" rtlCol="0">
            <a:spAutoFit/>
          </a:bodyPr>
          <a:lstStyle/>
          <a:p>
            <a:pPr algn="ctr"/>
            <a:r>
              <a:rPr lang="zh-CN" altLang="en-US" sz="4000" dirty="0"/>
              <a:t>请各位老师批评指正！</a:t>
            </a:r>
          </a:p>
        </p:txBody>
      </p:sp>
    </p:spTree>
    <p:extLst>
      <p:ext uri="{BB962C8B-B14F-4D97-AF65-F5344CB8AC3E}">
        <p14:creationId xmlns:p14="http://schemas.microsoft.com/office/powerpoint/2010/main" val="193431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77F6A9D-15C6-47DF-BCAD-CCDA5EE0ED5A}"/>
              </a:ext>
            </a:extLst>
          </p:cNvPr>
          <p:cNvSpPr>
            <a:spLocks noGrp="1"/>
          </p:cNvSpPr>
          <p:nvPr>
            <p:ph type="body" sz="quarter" idx="12"/>
          </p:nvPr>
        </p:nvSpPr>
        <p:spPr>
          <a:xfrm>
            <a:off x="1078194" y="348250"/>
            <a:ext cx="6158102" cy="496824"/>
          </a:xfrm>
        </p:spPr>
        <p:txBody>
          <a:bodyPr>
            <a:normAutofit fontScale="92500"/>
          </a:bodyPr>
          <a:lstStyle/>
          <a:p>
            <a:r>
              <a:rPr lang="zh-CN" altLang="en-US" dirty="0"/>
              <a:t>近</a:t>
            </a:r>
            <a:r>
              <a:rPr lang="en-US" altLang="zh-CN" dirty="0"/>
              <a:t>10</a:t>
            </a:r>
            <a:r>
              <a:rPr lang="zh-CN" altLang="en-US" dirty="0"/>
              <a:t>年特征提取和提升方法的关注度</a:t>
            </a:r>
          </a:p>
        </p:txBody>
      </p:sp>
      <p:pic>
        <p:nvPicPr>
          <p:cNvPr id="5" name="图片 4">
            <a:extLst>
              <a:ext uri="{FF2B5EF4-FFF2-40B4-BE49-F238E27FC236}">
                <a16:creationId xmlns:a16="http://schemas.microsoft.com/office/drawing/2014/main" id="{84271273-15F2-458D-973B-7704DCF2CE14}"/>
              </a:ext>
            </a:extLst>
          </p:cNvPr>
          <p:cNvPicPr>
            <a:picLocks noChangeAspect="1"/>
          </p:cNvPicPr>
          <p:nvPr/>
        </p:nvPicPr>
        <p:blipFill>
          <a:blip r:embed="rId3"/>
          <a:stretch>
            <a:fillRect/>
          </a:stretch>
        </p:blipFill>
        <p:spPr>
          <a:xfrm>
            <a:off x="629641" y="1124744"/>
            <a:ext cx="7467402" cy="2874357"/>
          </a:xfrm>
          <a:prstGeom prst="rect">
            <a:avLst/>
          </a:prstGeom>
        </p:spPr>
      </p:pic>
      <p:pic>
        <p:nvPicPr>
          <p:cNvPr id="6" name="图片 5">
            <a:extLst>
              <a:ext uri="{FF2B5EF4-FFF2-40B4-BE49-F238E27FC236}">
                <a16:creationId xmlns:a16="http://schemas.microsoft.com/office/drawing/2014/main" id="{61A72410-1B73-4AEF-83DD-EB4808E81B07}"/>
              </a:ext>
            </a:extLst>
          </p:cNvPr>
          <p:cNvPicPr>
            <a:picLocks noChangeAspect="1"/>
          </p:cNvPicPr>
          <p:nvPr/>
        </p:nvPicPr>
        <p:blipFill>
          <a:blip r:embed="rId4"/>
          <a:stretch>
            <a:fillRect/>
          </a:stretch>
        </p:blipFill>
        <p:spPr>
          <a:xfrm>
            <a:off x="674327" y="3861048"/>
            <a:ext cx="7539410" cy="2845202"/>
          </a:xfrm>
          <a:prstGeom prst="rect">
            <a:avLst/>
          </a:prstGeom>
        </p:spPr>
      </p:pic>
      <p:sp>
        <p:nvSpPr>
          <p:cNvPr id="4" name="文本框 3">
            <a:extLst>
              <a:ext uri="{FF2B5EF4-FFF2-40B4-BE49-F238E27FC236}">
                <a16:creationId xmlns:a16="http://schemas.microsoft.com/office/drawing/2014/main" id="{3924476B-2F1C-4C42-A99C-F32BA936878B}"/>
              </a:ext>
            </a:extLst>
          </p:cNvPr>
          <p:cNvSpPr txBox="1"/>
          <p:nvPr/>
        </p:nvSpPr>
        <p:spPr>
          <a:xfrm>
            <a:off x="8388424" y="1844824"/>
            <a:ext cx="360040" cy="1200329"/>
          </a:xfrm>
          <a:prstGeom prst="rect">
            <a:avLst/>
          </a:prstGeom>
          <a:noFill/>
        </p:spPr>
        <p:txBody>
          <a:bodyPr wrap="square" rtlCol="0">
            <a:spAutoFit/>
          </a:bodyPr>
          <a:lstStyle/>
          <a:p>
            <a:r>
              <a:rPr lang="zh-CN" altLang="en-US" dirty="0"/>
              <a:t>特征提取</a:t>
            </a:r>
          </a:p>
        </p:txBody>
      </p:sp>
      <p:sp>
        <p:nvSpPr>
          <p:cNvPr id="7" name="文本框 6">
            <a:extLst>
              <a:ext uri="{FF2B5EF4-FFF2-40B4-BE49-F238E27FC236}">
                <a16:creationId xmlns:a16="http://schemas.microsoft.com/office/drawing/2014/main" id="{4192CE48-276D-4791-9B26-C08B0511070A}"/>
              </a:ext>
            </a:extLst>
          </p:cNvPr>
          <p:cNvSpPr txBox="1"/>
          <p:nvPr/>
        </p:nvSpPr>
        <p:spPr>
          <a:xfrm>
            <a:off x="8388424" y="4869160"/>
            <a:ext cx="360040" cy="1200329"/>
          </a:xfrm>
          <a:prstGeom prst="rect">
            <a:avLst/>
          </a:prstGeom>
          <a:noFill/>
        </p:spPr>
        <p:txBody>
          <a:bodyPr wrap="square" rtlCol="0">
            <a:spAutoFit/>
          </a:bodyPr>
          <a:lstStyle/>
          <a:p>
            <a:r>
              <a:rPr lang="zh-CN" altLang="en-US" dirty="0"/>
              <a:t>提升算法</a:t>
            </a:r>
          </a:p>
        </p:txBody>
      </p:sp>
      <p:sp>
        <p:nvSpPr>
          <p:cNvPr id="10" name="文本框 9">
            <a:extLst>
              <a:ext uri="{FF2B5EF4-FFF2-40B4-BE49-F238E27FC236}">
                <a16:creationId xmlns:a16="http://schemas.microsoft.com/office/drawing/2014/main" id="{F64C24AD-9024-4581-819E-1296A29CC2C0}"/>
              </a:ext>
            </a:extLst>
          </p:cNvPr>
          <p:cNvSpPr txBox="1"/>
          <p:nvPr/>
        </p:nvSpPr>
        <p:spPr>
          <a:xfrm>
            <a:off x="179512" y="237778"/>
            <a:ext cx="792088" cy="523220"/>
          </a:xfrm>
          <a:prstGeom prst="rect">
            <a:avLst/>
          </a:prstGeom>
          <a:noFill/>
        </p:spPr>
        <p:txBody>
          <a:bodyPr wrap="square" rtlCol="0">
            <a:spAutoFit/>
          </a:bodyPr>
          <a:lstStyle/>
          <a:p>
            <a:r>
              <a:rPr lang="en-US" altLang="zh-CN" sz="2800" dirty="0">
                <a:solidFill>
                  <a:schemeClr val="bg1"/>
                </a:solidFill>
              </a:rPr>
              <a:t>1-3</a:t>
            </a:r>
            <a:endParaRPr lang="zh-CN" altLang="en-US" sz="2800" dirty="0">
              <a:solidFill>
                <a:schemeClr val="bg1"/>
              </a:solidFill>
            </a:endParaRPr>
          </a:p>
        </p:txBody>
      </p:sp>
    </p:spTree>
    <p:extLst>
      <p:ext uri="{BB962C8B-B14F-4D97-AF65-F5344CB8AC3E}">
        <p14:creationId xmlns:p14="http://schemas.microsoft.com/office/powerpoint/2010/main" val="3271913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FA0E2D2-9FF2-4009-A06A-3BA502B89D00}"/>
              </a:ext>
            </a:extLst>
          </p:cNvPr>
          <p:cNvSpPr>
            <a:spLocks noGrp="1"/>
          </p:cNvSpPr>
          <p:nvPr>
            <p:ph type="body" sz="quarter" idx="12"/>
          </p:nvPr>
        </p:nvSpPr>
        <p:spPr/>
        <p:txBody>
          <a:bodyPr>
            <a:normAutofit lnSpcReduction="10000"/>
          </a:bodyPr>
          <a:lstStyle/>
          <a:p>
            <a:r>
              <a:rPr lang="zh-CN" altLang="en-US" dirty="0"/>
              <a:t>提升算法背景调研</a:t>
            </a:r>
          </a:p>
        </p:txBody>
      </p:sp>
      <p:graphicFrame>
        <p:nvGraphicFramePr>
          <p:cNvPr id="5" name="表格 4">
            <a:extLst>
              <a:ext uri="{FF2B5EF4-FFF2-40B4-BE49-F238E27FC236}">
                <a16:creationId xmlns:a16="http://schemas.microsoft.com/office/drawing/2014/main" id="{D6A20F96-3133-400A-91B5-0F0641DDC4DA}"/>
              </a:ext>
            </a:extLst>
          </p:cNvPr>
          <p:cNvGraphicFramePr>
            <a:graphicFrameLocks noGrp="1"/>
          </p:cNvGraphicFramePr>
          <p:nvPr>
            <p:extLst>
              <p:ext uri="{D42A27DB-BD31-4B8C-83A1-F6EECF244321}">
                <p14:modId xmlns:p14="http://schemas.microsoft.com/office/powerpoint/2010/main" val="3455751898"/>
              </p:ext>
            </p:extLst>
          </p:nvPr>
        </p:nvGraphicFramePr>
        <p:xfrm>
          <a:off x="335360" y="4008138"/>
          <a:ext cx="8808640" cy="2667000"/>
        </p:xfrm>
        <a:graphic>
          <a:graphicData uri="http://schemas.openxmlformats.org/drawingml/2006/table">
            <a:tbl>
              <a:tblPr firstRow="1" bandRow="1">
                <a:tableStyleId>{5C22544A-7EE6-4342-B048-85BDC9FD1C3A}</a:tableStyleId>
              </a:tblPr>
              <a:tblGrid>
                <a:gridCol w="4404320">
                  <a:extLst>
                    <a:ext uri="{9D8B030D-6E8A-4147-A177-3AD203B41FA5}">
                      <a16:colId xmlns:a16="http://schemas.microsoft.com/office/drawing/2014/main" val="1756430945"/>
                    </a:ext>
                  </a:extLst>
                </a:gridCol>
                <a:gridCol w="4404320">
                  <a:extLst>
                    <a:ext uri="{9D8B030D-6E8A-4147-A177-3AD203B41FA5}">
                      <a16:colId xmlns:a16="http://schemas.microsoft.com/office/drawing/2014/main" val="3264901472"/>
                    </a:ext>
                  </a:extLst>
                </a:gridCol>
              </a:tblGrid>
              <a:tr h="370840">
                <a:tc>
                  <a:txBody>
                    <a:bodyPr/>
                    <a:lstStyle/>
                    <a:p>
                      <a:r>
                        <a:rPr lang="en-US" altLang="zh-CN" dirty="0"/>
                        <a:t>1995</a:t>
                      </a:r>
                      <a:r>
                        <a:rPr lang="zh-CN" altLang="en-US" dirty="0"/>
                        <a:t>年</a:t>
                      </a:r>
                    </a:p>
                  </a:txBody>
                  <a:tcPr/>
                </a:tc>
                <a:tc>
                  <a:txBody>
                    <a:bodyPr/>
                    <a:lstStyle/>
                    <a:p>
                      <a:r>
                        <a:rPr lang="en-US" altLang="zh-CN" dirty="0"/>
                        <a:t>Freund </a:t>
                      </a:r>
                      <a:r>
                        <a:rPr lang="zh-CN" altLang="en-US" dirty="0"/>
                        <a:t>和</a:t>
                      </a:r>
                      <a:r>
                        <a:rPr lang="en-US" altLang="zh-CN" dirty="0" err="1"/>
                        <a:t>Schapire</a:t>
                      </a:r>
                      <a:r>
                        <a:rPr lang="en-US" altLang="zh-CN" dirty="0"/>
                        <a:t> </a:t>
                      </a:r>
                      <a:r>
                        <a:rPr lang="zh-CN" altLang="en-US" dirty="0"/>
                        <a:t>将</a:t>
                      </a:r>
                      <a:r>
                        <a:rPr lang="en-US" altLang="zh-CN" dirty="0" err="1"/>
                        <a:t>Adabooost</a:t>
                      </a:r>
                      <a:r>
                        <a:rPr lang="zh-CN" altLang="en-US" dirty="0"/>
                        <a:t>算法提出</a:t>
                      </a:r>
                    </a:p>
                  </a:txBody>
                  <a:tcPr/>
                </a:tc>
                <a:extLst>
                  <a:ext uri="{0D108BD9-81ED-4DB2-BD59-A6C34878D82A}">
                    <a16:rowId xmlns:a16="http://schemas.microsoft.com/office/drawing/2014/main" val="786744486"/>
                  </a:ext>
                </a:extLst>
              </a:tr>
              <a:tr h="370840">
                <a:tc>
                  <a:txBody>
                    <a:bodyPr/>
                    <a:lstStyle/>
                    <a:p>
                      <a:r>
                        <a:rPr lang="en-US" altLang="zh-CN" dirty="0"/>
                        <a:t>1999</a:t>
                      </a:r>
                      <a:r>
                        <a:rPr lang="zh-CN" altLang="en-US" dirty="0"/>
                        <a:t>年</a:t>
                      </a:r>
                      <a:r>
                        <a:rPr lang="en-US" altLang="zh-CN" dirty="0"/>
                        <a:t>2</a:t>
                      </a:r>
                      <a:r>
                        <a:rPr lang="zh-CN" altLang="en-US" dirty="0"/>
                        <a:t>月</a:t>
                      </a:r>
                    </a:p>
                  </a:txBody>
                  <a:tcPr/>
                </a:tc>
                <a:tc>
                  <a:txBody>
                    <a:bodyPr/>
                    <a:lstStyle/>
                    <a:p>
                      <a:r>
                        <a:rPr lang="en-US" altLang="zh-CN" dirty="0"/>
                        <a:t>Greedy Function Approximation A Gradient Boosting Machine</a:t>
                      </a:r>
                      <a:r>
                        <a:rPr lang="zh-CN" altLang="en-US" dirty="0"/>
                        <a:t>论文发布，</a:t>
                      </a:r>
                      <a:r>
                        <a:rPr lang="en-US" altLang="zh-CN" dirty="0"/>
                        <a:t>GBDT</a:t>
                      </a:r>
                      <a:r>
                        <a:rPr lang="zh-CN" altLang="en-US" dirty="0"/>
                        <a:t>雏形产生</a:t>
                      </a:r>
                    </a:p>
                  </a:txBody>
                  <a:tcPr/>
                </a:tc>
                <a:extLst>
                  <a:ext uri="{0D108BD9-81ED-4DB2-BD59-A6C34878D82A}">
                    <a16:rowId xmlns:a16="http://schemas.microsoft.com/office/drawing/2014/main" val="3139969435"/>
                  </a:ext>
                </a:extLst>
              </a:tr>
              <a:tr h="370840">
                <a:tc>
                  <a:txBody>
                    <a:bodyPr/>
                    <a:lstStyle/>
                    <a:p>
                      <a:r>
                        <a:rPr lang="en-US" altLang="zh-CN" dirty="0">
                          <a:latin typeface="-apple-system"/>
                        </a:rPr>
                        <a:t>2014 </a:t>
                      </a:r>
                      <a:r>
                        <a:rPr lang="zh-CN" altLang="en-US" dirty="0">
                          <a:latin typeface="-apple-system"/>
                        </a:rPr>
                        <a:t>年 </a:t>
                      </a:r>
                      <a:r>
                        <a:rPr lang="en-US" altLang="zh-CN" dirty="0">
                          <a:latin typeface="-apple-system"/>
                        </a:rPr>
                        <a:t>3 </a:t>
                      </a:r>
                      <a:r>
                        <a:rPr lang="zh-CN" altLang="en-US" dirty="0">
                          <a:latin typeface="-apple-system"/>
                        </a:rPr>
                        <a:t>月</a:t>
                      </a:r>
                      <a:endParaRPr lang="zh-CN" altLang="en-US" dirty="0"/>
                    </a:p>
                  </a:txBody>
                  <a:tcPr/>
                </a:tc>
                <a:tc>
                  <a:txBody>
                    <a:bodyPr/>
                    <a:lstStyle/>
                    <a:p>
                      <a:r>
                        <a:rPr lang="en-US" altLang="zh-CN" dirty="0">
                          <a:latin typeface="-apple-system"/>
                        </a:rPr>
                        <a:t>XGBOOST </a:t>
                      </a:r>
                      <a:r>
                        <a:rPr lang="zh-CN" altLang="en-US" dirty="0">
                          <a:latin typeface="-apple-system"/>
                        </a:rPr>
                        <a:t>最早作为研究项目，由陈天奇提出</a:t>
                      </a:r>
                      <a:endParaRPr lang="zh-CN" altLang="en-US" dirty="0"/>
                    </a:p>
                  </a:txBody>
                  <a:tcPr/>
                </a:tc>
                <a:extLst>
                  <a:ext uri="{0D108BD9-81ED-4DB2-BD59-A6C34878D82A}">
                    <a16:rowId xmlns:a16="http://schemas.microsoft.com/office/drawing/2014/main" val="4123265763"/>
                  </a:ext>
                </a:extLst>
              </a:tr>
              <a:tr h="370840">
                <a:tc>
                  <a:txBody>
                    <a:bodyPr/>
                    <a:lstStyle/>
                    <a:p>
                      <a:r>
                        <a:rPr lang="en-US" altLang="zh-CN" dirty="0">
                          <a:latin typeface="-apple-system"/>
                        </a:rPr>
                        <a:t>2017 </a:t>
                      </a:r>
                      <a:r>
                        <a:rPr lang="zh-CN" altLang="en-US" dirty="0">
                          <a:latin typeface="-apple-system"/>
                        </a:rPr>
                        <a:t>年 </a:t>
                      </a:r>
                      <a:r>
                        <a:rPr lang="en-US" altLang="zh-CN" dirty="0">
                          <a:latin typeface="-apple-system"/>
                        </a:rPr>
                        <a:t>1 </a:t>
                      </a:r>
                      <a:r>
                        <a:rPr lang="zh-CN" altLang="en-US" dirty="0">
                          <a:latin typeface="-apple-system"/>
                        </a:rPr>
                        <a:t>月</a:t>
                      </a:r>
                      <a:endParaRPr lang="zh-CN" altLang="en-US" dirty="0"/>
                    </a:p>
                  </a:txBody>
                  <a:tcPr/>
                </a:tc>
                <a:tc>
                  <a:txBody>
                    <a:bodyPr/>
                    <a:lstStyle/>
                    <a:p>
                      <a:r>
                        <a:rPr lang="zh-CN" altLang="en-US" dirty="0">
                          <a:latin typeface="-apple-system"/>
                        </a:rPr>
                        <a:t>微软发布首个稳定版 </a:t>
                      </a:r>
                      <a:r>
                        <a:rPr lang="en-US" altLang="zh-CN" dirty="0" err="1">
                          <a:latin typeface="-apple-system"/>
                        </a:rPr>
                        <a:t>LightGBM</a:t>
                      </a:r>
                      <a:endParaRPr lang="zh-CN" altLang="en-US" dirty="0"/>
                    </a:p>
                  </a:txBody>
                  <a:tcPr/>
                </a:tc>
                <a:extLst>
                  <a:ext uri="{0D108BD9-81ED-4DB2-BD59-A6C34878D82A}">
                    <a16:rowId xmlns:a16="http://schemas.microsoft.com/office/drawing/2014/main" val="3975344988"/>
                  </a:ext>
                </a:extLst>
              </a:tr>
              <a:tr h="370840">
                <a:tc>
                  <a:txBody>
                    <a:bodyPr/>
                    <a:lstStyle/>
                    <a:p>
                      <a:r>
                        <a:rPr lang="en-US" altLang="zh-CN" dirty="0">
                          <a:latin typeface="-apple-system"/>
                        </a:rPr>
                        <a:t>2017 </a:t>
                      </a:r>
                      <a:r>
                        <a:rPr lang="zh-CN" altLang="en-US" dirty="0">
                          <a:latin typeface="-apple-system"/>
                        </a:rPr>
                        <a:t>年 </a:t>
                      </a:r>
                      <a:r>
                        <a:rPr lang="en-US" altLang="zh-CN" dirty="0">
                          <a:latin typeface="-apple-system"/>
                        </a:rPr>
                        <a:t>4 </a:t>
                      </a:r>
                      <a:r>
                        <a:rPr lang="zh-CN" altLang="en-US" dirty="0">
                          <a:latin typeface="-apple-system"/>
                        </a:rPr>
                        <a:t>月</a:t>
                      </a:r>
                      <a:endParaRPr lang="zh-CN" altLang="en-US" dirty="0"/>
                    </a:p>
                  </a:txBody>
                  <a:tcPr/>
                </a:tc>
                <a:tc>
                  <a:txBody>
                    <a:bodyPr/>
                    <a:lstStyle/>
                    <a:p>
                      <a:r>
                        <a:rPr lang="zh-CN" altLang="en-US" dirty="0">
                          <a:latin typeface="-apple-system"/>
                        </a:rPr>
                        <a:t>俄罗斯顶尖技术公司 </a:t>
                      </a:r>
                      <a:r>
                        <a:rPr lang="en-US" altLang="zh-CN" dirty="0">
                          <a:latin typeface="-apple-system"/>
                        </a:rPr>
                        <a:t>Yandex </a:t>
                      </a:r>
                      <a:r>
                        <a:rPr lang="zh-CN" altLang="en-US" dirty="0">
                          <a:latin typeface="-apple-system"/>
                        </a:rPr>
                        <a:t>开源 </a:t>
                      </a:r>
                      <a:r>
                        <a:rPr lang="en-US" altLang="zh-CN" dirty="0" err="1">
                          <a:latin typeface="-apple-system"/>
                        </a:rPr>
                        <a:t>CatBoost</a:t>
                      </a:r>
                      <a:endParaRPr lang="zh-CN" altLang="en-US" dirty="0"/>
                    </a:p>
                  </a:txBody>
                  <a:tcPr/>
                </a:tc>
                <a:extLst>
                  <a:ext uri="{0D108BD9-81ED-4DB2-BD59-A6C34878D82A}">
                    <a16:rowId xmlns:a16="http://schemas.microsoft.com/office/drawing/2014/main" val="1334016800"/>
                  </a:ext>
                </a:extLst>
              </a:tr>
            </a:tbl>
          </a:graphicData>
        </a:graphic>
      </p:graphicFrame>
      <p:pic>
        <p:nvPicPr>
          <p:cNvPr id="7" name="图片 6">
            <a:extLst>
              <a:ext uri="{FF2B5EF4-FFF2-40B4-BE49-F238E27FC236}">
                <a16:creationId xmlns:a16="http://schemas.microsoft.com/office/drawing/2014/main" id="{2C0F0F72-A551-414B-8440-8165F8C71A24}"/>
              </a:ext>
            </a:extLst>
          </p:cNvPr>
          <p:cNvPicPr>
            <a:picLocks noChangeAspect="1"/>
          </p:cNvPicPr>
          <p:nvPr/>
        </p:nvPicPr>
        <p:blipFill>
          <a:blip r:embed="rId2"/>
          <a:stretch>
            <a:fillRect/>
          </a:stretch>
        </p:blipFill>
        <p:spPr>
          <a:xfrm>
            <a:off x="167680" y="1196752"/>
            <a:ext cx="9144000" cy="2580968"/>
          </a:xfrm>
          <a:prstGeom prst="rect">
            <a:avLst/>
          </a:prstGeom>
        </p:spPr>
      </p:pic>
      <p:sp>
        <p:nvSpPr>
          <p:cNvPr id="8" name="文本框 7">
            <a:extLst>
              <a:ext uri="{FF2B5EF4-FFF2-40B4-BE49-F238E27FC236}">
                <a16:creationId xmlns:a16="http://schemas.microsoft.com/office/drawing/2014/main" id="{63A63980-DE9A-4B24-ABFB-6F405AFEB30F}"/>
              </a:ext>
            </a:extLst>
          </p:cNvPr>
          <p:cNvSpPr txBox="1"/>
          <p:nvPr/>
        </p:nvSpPr>
        <p:spPr>
          <a:xfrm>
            <a:off x="142090" y="229077"/>
            <a:ext cx="936104" cy="584775"/>
          </a:xfrm>
          <a:prstGeom prst="rect">
            <a:avLst/>
          </a:prstGeom>
          <a:noFill/>
        </p:spPr>
        <p:txBody>
          <a:bodyPr wrap="square" rtlCol="0">
            <a:spAutoFit/>
          </a:bodyPr>
          <a:lstStyle/>
          <a:p>
            <a:r>
              <a:rPr lang="en-US" altLang="zh-CN" sz="3200" dirty="0">
                <a:solidFill>
                  <a:schemeClr val="bg1"/>
                </a:solidFill>
              </a:rPr>
              <a:t>1-2</a:t>
            </a:r>
            <a:endParaRPr lang="zh-CN" altLang="en-US" sz="3200" dirty="0">
              <a:solidFill>
                <a:schemeClr val="bg1"/>
              </a:solidFill>
            </a:endParaRPr>
          </a:p>
        </p:txBody>
      </p:sp>
    </p:spTree>
    <p:extLst>
      <p:ext uri="{BB962C8B-B14F-4D97-AF65-F5344CB8AC3E}">
        <p14:creationId xmlns:p14="http://schemas.microsoft.com/office/powerpoint/2010/main" val="247665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1F484BB-C8F5-422E-A643-B6C49D7D36AD}"/>
              </a:ext>
            </a:extLst>
          </p:cNvPr>
          <p:cNvSpPr>
            <a:spLocks noGrp="1"/>
          </p:cNvSpPr>
          <p:nvPr>
            <p:ph type="body" sz="quarter" idx="12"/>
          </p:nvPr>
        </p:nvSpPr>
        <p:spPr/>
        <p:txBody>
          <a:bodyPr>
            <a:normAutofit lnSpcReduction="10000"/>
          </a:bodyPr>
          <a:lstStyle/>
          <a:p>
            <a:r>
              <a:rPr lang="zh-CN" altLang="en-US" dirty="0"/>
              <a:t>研究工作内容</a:t>
            </a:r>
          </a:p>
        </p:txBody>
      </p:sp>
      <p:sp>
        <p:nvSpPr>
          <p:cNvPr id="5" name="文本框 4">
            <a:extLst>
              <a:ext uri="{FF2B5EF4-FFF2-40B4-BE49-F238E27FC236}">
                <a16:creationId xmlns:a16="http://schemas.microsoft.com/office/drawing/2014/main" id="{FA56CF57-3E1E-4663-8FB7-1C868CC351BE}"/>
              </a:ext>
            </a:extLst>
          </p:cNvPr>
          <p:cNvSpPr txBox="1"/>
          <p:nvPr/>
        </p:nvSpPr>
        <p:spPr>
          <a:xfrm>
            <a:off x="755576" y="1988840"/>
            <a:ext cx="7344816" cy="3277820"/>
          </a:xfrm>
          <a:prstGeom prst="rect">
            <a:avLst/>
          </a:prstGeom>
          <a:noFill/>
        </p:spPr>
        <p:txBody>
          <a:bodyPr wrap="square" rtlCol="0">
            <a:spAutoFit/>
          </a:bodyPr>
          <a:lstStyle/>
          <a:p>
            <a:pPr>
              <a:lnSpc>
                <a:spcPct val="150000"/>
              </a:lnSpc>
            </a:pPr>
            <a:r>
              <a:rPr lang="zh-CN" altLang="en-US" dirty="0"/>
              <a:t>         本题将在研究过程中将运用统计机器学习的基础方法：决策树、</a:t>
            </a:r>
            <a:r>
              <a:rPr lang="en-US" altLang="zh-CN" dirty="0"/>
              <a:t>KNN</a:t>
            </a:r>
            <a:r>
              <a:rPr lang="zh-CN" altLang="en-US" dirty="0"/>
              <a:t>、</a:t>
            </a:r>
            <a:r>
              <a:rPr lang="en-US" altLang="zh-CN" dirty="0"/>
              <a:t>SVM</a:t>
            </a:r>
            <a:r>
              <a:rPr lang="zh-CN" altLang="en-US" dirty="0"/>
              <a:t>，集成方法：随机森林、</a:t>
            </a:r>
            <a:r>
              <a:rPr lang="en-US" altLang="zh-CN" dirty="0"/>
              <a:t>GBDT</a:t>
            </a:r>
            <a:r>
              <a:rPr lang="zh-CN" altLang="en-US" dirty="0"/>
              <a:t>、</a:t>
            </a:r>
            <a:r>
              <a:rPr lang="en-US" altLang="zh-CN" dirty="0" err="1"/>
              <a:t>XGBoost</a:t>
            </a:r>
            <a:r>
              <a:rPr lang="zh-CN" altLang="en-US" dirty="0"/>
              <a:t>和深度学习方法对数据进行数据特征挖掘与算法识别方面的研究，一方面对数据的空间性、邻域特征、卷积特征、条件概率特征进行分析、挖掘和提取；另一方面从算法的稳定性、性能、适用范围以及拟合情况进行对比。希望通过大量的实验，结果的横向和纵向对比分析，从而加深对数据的阅读，理解，以及空变特性的直观认识。</a:t>
            </a:r>
            <a:endParaRPr lang="en-US" altLang="zh-CN" dirty="0"/>
          </a:p>
          <a:p>
            <a:endParaRPr lang="en-US" altLang="zh-CN" dirty="0"/>
          </a:p>
        </p:txBody>
      </p:sp>
      <p:sp>
        <p:nvSpPr>
          <p:cNvPr id="7" name="文本框 6">
            <a:extLst>
              <a:ext uri="{FF2B5EF4-FFF2-40B4-BE49-F238E27FC236}">
                <a16:creationId xmlns:a16="http://schemas.microsoft.com/office/drawing/2014/main" id="{CC116E39-EF71-4DDF-9B17-E9DB53DE66ED}"/>
              </a:ext>
            </a:extLst>
          </p:cNvPr>
          <p:cNvSpPr txBox="1"/>
          <p:nvPr/>
        </p:nvSpPr>
        <p:spPr>
          <a:xfrm>
            <a:off x="179512" y="321854"/>
            <a:ext cx="792088" cy="523220"/>
          </a:xfrm>
          <a:prstGeom prst="rect">
            <a:avLst/>
          </a:prstGeom>
          <a:noFill/>
        </p:spPr>
        <p:txBody>
          <a:bodyPr wrap="square" rtlCol="0">
            <a:spAutoFit/>
          </a:bodyPr>
          <a:lstStyle/>
          <a:p>
            <a:r>
              <a:rPr lang="en-US" altLang="zh-CN" sz="2800" dirty="0">
                <a:solidFill>
                  <a:schemeClr val="bg1"/>
                </a:solidFill>
              </a:rPr>
              <a:t>2-1</a:t>
            </a:r>
            <a:endParaRPr lang="zh-CN" altLang="en-US" sz="2800" dirty="0">
              <a:solidFill>
                <a:schemeClr val="bg1"/>
              </a:solidFill>
            </a:endParaRPr>
          </a:p>
        </p:txBody>
      </p:sp>
    </p:spTree>
    <p:extLst>
      <p:ext uri="{BB962C8B-B14F-4D97-AF65-F5344CB8AC3E}">
        <p14:creationId xmlns:p14="http://schemas.microsoft.com/office/powerpoint/2010/main" val="279724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E0FDC2B-C850-40A6-A2C4-64663C98A42D}"/>
              </a:ext>
            </a:extLst>
          </p:cNvPr>
          <p:cNvSpPr>
            <a:spLocks noGrp="1"/>
          </p:cNvSpPr>
          <p:nvPr>
            <p:ph type="body" sz="quarter" idx="12"/>
          </p:nvPr>
        </p:nvSpPr>
        <p:spPr>
          <a:xfrm>
            <a:off x="1132200" y="404664"/>
            <a:ext cx="3439800" cy="496824"/>
          </a:xfrm>
        </p:spPr>
        <p:txBody>
          <a:bodyPr>
            <a:normAutofit lnSpcReduction="10000"/>
          </a:bodyPr>
          <a:lstStyle/>
          <a:p>
            <a:r>
              <a:rPr lang="zh-CN" altLang="en-US" dirty="0"/>
              <a:t>主要研究思路</a:t>
            </a:r>
          </a:p>
        </p:txBody>
      </p:sp>
      <p:sp>
        <p:nvSpPr>
          <p:cNvPr id="8" name="箭头: V 形 7">
            <a:extLst>
              <a:ext uri="{FF2B5EF4-FFF2-40B4-BE49-F238E27FC236}">
                <a16:creationId xmlns:a16="http://schemas.microsoft.com/office/drawing/2014/main" id="{2DE5CB5F-24D4-4291-8B9C-B15062215ACF}"/>
              </a:ext>
            </a:extLst>
          </p:cNvPr>
          <p:cNvSpPr/>
          <p:nvPr/>
        </p:nvSpPr>
        <p:spPr>
          <a:xfrm>
            <a:off x="1148809" y="1286294"/>
            <a:ext cx="720080" cy="2160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BBC37FE7-BDE7-4DA3-AFD4-E7F0E6E9A43D}"/>
              </a:ext>
            </a:extLst>
          </p:cNvPr>
          <p:cNvSpPr/>
          <p:nvPr/>
        </p:nvSpPr>
        <p:spPr>
          <a:xfrm>
            <a:off x="1153423" y="2278391"/>
            <a:ext cx="720080" cy="2160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DF9D75B4-D261-4688-8297-58E6C7996752}"/>
              </a:ext>
            </a:extLst>
          </p:cNvPr>
          <p:cNvSpPr/>
          <p:nvPr/>
        </p:nvSpPr>
        <p:spPr>
          <a:xfrm>
            <a:off x="1149231" y="3635475"/>
            <a:ext cx="720080" cy="2160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E47DB681-6A3D-4184-BBEB-9B345C647A59}"/>
              </a:ext>
            </a:extLst>
          </p:cNvPr>
          <p:cNvSpPr/>
          <p:nvPr/>
        </p:nvSpPr>
        <p:spPr>
          <a:xfrm>
            <a:off x="1132200" y="5651848"/>
            <a:ext cx="720080" cy="2160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799061E1-CA63-46F7-B176-B2714450D88F}"/>
              </a:ext>
            </a:extLst>
          </p:cNvPr>
          <p:cNvSpPr txBox="1"/>
          <p:nvPr/>
        </p:nvSpPr>
        <p:spPr>
          <a:xfrm>
            <a:off x="2147977" y="1139485"/>
            <a:ext cx="4104456" cy="400110"/>
          </a:xfrm>
          <a:prstGeom prst="rect">
            <a:avLst/>
          </a:prstGeom>
          <a:noFill/>
        </p:spPr>
        <p:txBody>
          <a:bodyPr wrap="square" rtlCol="0">
            <a:spAutoFit/>
          </a:bodyPr>
          <a:lstStyle/>
          <a:p>
            <a:r>
              <a:rPr lang="zh-CN" altLang="en-US" sz="2000" b="1" dirty="0"/>
              <a:t>特征选择</a:t>
            </a:r>
          </a:p>
        </p:txBody>
      </p:sp>
      <p:sp>
        <p:nvSpPr>
          <p:cNvPr id="13" name="文本框 12">
            <a:extLst>
              <a:ext uri="{FF2B5EF4-FFF2-40B4-BE49-F238E27FC236}">
                <a16:creationId xmlns:a16="http://schemas.microsoft.com/office/drawing/2014/main" id="{51F8C4B2-24E0-4BA6-9658-A8D49D9E5EF1}"/>
              </a:ext>
            </a:extLst>
          </p:cNvPr>
          <p:cNvSpPr txBox="1"/>
          <p:nvPr/>
        </p:nvSpPr>
        <p:spPr>
          <a:xfrm>
            <a:off x="2147977" y="1633318"/>
            <a:ext cx="5976664" cy="307777"/>
          </a:xfrm>
          <a:prstGeom prst="rect">
            <a:avLst/>
          </a:prstGeom>
          <a:noFill/>
        </p:spPr>
        <p:txBody>
          <a:bodyPr wrap="square" rtlCol="0">
            <a:spAutoFit/>
          </a:bodyPr>
          <a:lstStyle/>
          <a:p>
            <a:r>
              <a:rPr lang="zh-CN" altLang="en-US" sz="1400" dirty="0"/>
              <a:t>基于模型的特征选择方法</a:t>
            </a:r>
            <a:r>
              <a:rPr lang="en-US" altLang="zh-CN" sz="1400" dirty="0"/>
              <a:t>:</a:t>
            </a:r>
            <a:r>
              <a:rPr lang="zh-CN" altLang="en-US" sz="1400" dirty="0"/>
              <a:t>例如基于树的特征选择以及不同提取方法的对比。</a:t>
            </a:r>
          </a:p>
        </p:txBody>
      </p:sp>
      <p:sp>
        <p:nvSpPr>
          <p:cNvPr id="14" name="文本框 13">
            <a:extLst>
              <a:ext uri="{FF2B5EF4-FFF2-40B4-BE49-F238E27FC236}">
                <a16:creationId xmlns:a16="http://schemas.microsoft.com/office/drawing/2014/main" id="{CDB67022-82BE-48F2-BC42-D0406CEA4285}"/>
              </a:ext>
            </a:extLst>
          </p:cNvPr>
          <p:cNvSpPr txBox="1"/>
          <p:nvPr/>
        </p:nvSpPr>
        <p:spPr>
          <a:xfrm>
            <a:off x="2152591" y="2148188"/>
            <a:ext cx="4104456" cy="400110"/>
          </a:xfrm>
          <a:prstGeom prst="rect">
            <a:avLst/>
          </a:prstGeom>
          <a:noFill/>
        </p:spPr>
        <p:txBody>
          <a:bodyPr wrap="square" rtlCol="0">
            <a:spAutoFit/>
          </a:bodyPr>
          <a:lstStyle/>
          <a:p>
            <a:r>
              <a:rPr lang="zh-CN" altLang="en-US" sz="2000" b="1" dirty="0"/>
              <a:t>特征提取</a:t>
            </a:r>
          </a:p>
        </p:txBody>
      </p:sp>
      <p:sp>
        <p:nvSpPr>
          <p:cNvPr id="16" name="文本框 15">
            <a:extLst>
              <a:ext uri="{FF2B5EF4-FFF2-40B4-BE49-F238E27FC236}">
                <a16:creationId xmlns:a16="http://schemas.microsoft.com/office/drawing/2014/main" id="{7E927B62-F9E8-49C2-B7DF-C04D3B84D819}"/>
              </a:ext>
            </a:extLst>
          </p:cNvPr>
          <p:cNvSpPr txBox="1"/>
          <p:nvPr/>
        </p:nvSpPr>
        <p:spPr>
          <a:xfrm>
            <a:off x="2147977" y="2531444"/>
            <a:ext cx="5976664" cy="1028871"/>
          </a:xfrm>
          <a:prstGeom prst="rect">
            <a:avLst/>
          </a:prstGeom>
          <a:noFill/>
        </p:spPr>
        <p:txBody>
          <a:bodyPr wrap="square" rtlCol="0">
            <a:spAutoFit/>
          </a:bodyPr>
          <a:lstStyle/>
          <a:p>
            <a:pPr>
              <a:lnSpc>
                <a:spcPct val="150000"/>
              </a:lnSpc>
            </a:pPr>
            <a:r>
              <a:rPr lang="zh-CN" altLang="en-US" sz="1400" dirty="0"/>
              <a:t>结合特征数据的空间特性领域特征、数据空间分布特性对数据的特征进行分析和理解，主要提取的</a:t>
            </a:r>
            <a:r>
              <a:rPr lang="zh-CN" altLang="en-US" sz="1400" dirty="0">
                <a:solidFill>
                  <a:srgbClr val="FF0000"/>
                </a:solidFill>
              </a:rPr>
              <a:t>邻域特征、卷积特征、以及基于贝叶斯先验信息条件概率特征</a:t>
            </a:r>
            <a:r>
              <a:rPr lang="zh-CN" altLang="en-US" sz="1400" dirty="0"/>
              <a:t>。</a:t>
            </a:r>
          </a:p>
        </p:txBody>
      </p:sp>
      <p:sp>
        <p:nvSpPr>
          <p:cNvPr id="17" name="文本框 16">
            <a:extLst>
              <a:ext uri="{FF2B5EF4-FFF2-40B4-BE49-F238E27FC236}">
                <a16:creationId xmlns:a16="http://schemas.microsoft.com/office/drawing/2014/main" id="{871FDFB6-1935-4EC8-9F0C-C0D7D9AA89D5}"/>
              </a:ext>
            </a:extLst>
          </p:cNvPr>
          <p:cNvSpPr txBox="1"/>
          <p:nvPr/>
        </p:nvSpPr>
        <p:spPr>
          <a:xfrm>
            <a:off x="2138477" y="3577292"/>
            <a:ext cx="4104456" cy="400110"/>
          </a:xfrm>
          <a:prstGeom prst="rect">
            <a:avLst/>
          </a:prstGeom>
          <a:noFill/>
        </p:spPr>
        <p:txBody>
          <a:bodyPr wrap="square" rtlCol="0">
            <a:spAutoFit/>
          </a:bodyPr>
          <a:lstStyle/>
          <a:p>
            <a:r>
              <a:rPr lang="zh-CN" altLang="en-US" sz="2000" b="1" dirty="0"/>
              <a:t>提升算法的研究</a:t>
            </a:r>
          </a:p>
        </p:txBody>
      </p:sp>
      <p:sp>
        <p:nvSpPr>
          <p:cNvPr id="18" name="文本框 17">
            <a:extLst>
              <a:ext uri="{FF2B5EF4-FFF2-40B4-BE49-F238E27FC236}">
                <a16:creationId xmlns:a16="http://schemas.microsoft.com/office/drawing/2014/main" id="{1BC23A60-0FC0-43BE-ADB2-8791764B55A6}"/>
              </a:ext>
            </a:extLst>
          </p:cNvPr>
          <p:cNvSpPr txBox="1"/>
          <p:nvPr/>
        </p:nvSpPr>
        <p:spPr>
          <a:xfrm>
            <a:off x="2093134" y="3929998"/>
            <a:ext cx="5976664" cy="1675202"/>
          </a:xfrm>
          <a:prstGeom prst="rect">
            <a:avLst/>
          </a:prstGeom>
          <a:noFill/>
        </p:spPr>
        <p:txBody>
          <a:bodyPr wrap="square" rtlCol="0">
            <a:spAutoFit/>
          </a:bodyPr>
          <a:lstStyle/>
          <a:p>
            <a:pPr>
              <a:lnSpc>
                <a:spcPct val="150000"/>
              </a:lnSpc>
            </a:pPr>
            <a:r>
              <a:rPr lang="zh-CN" altLang="en-US" sz="1400" dirty="0">
                <a:solidFill>
                  <a:srgbClr val="FF0000"/>
                </a:solidFill>
              </a:rPr>
              <a:t>微观上</a:t>
            </a:r>
            <a:r>
              <a:rPr lang="zh-CN" altLang="en-US" sz="1400" dirty="0"/>
              <a:t>从算法拟合数据空间的过程、</a:t>
            </a:r>
            <a:r>
              <a:rPr lang="zh-CN" altLang="en-US" sz="1400" dirty="0">
                <a:solidFill>
                  <a:srgbClr val="FF0000"/>
                </a:solidFill>
              </a:rPr>
              <a:t>方式、损失函数</a:t>
            </a:r>
            <a:r>
              <a:rPr lang="zh-CN" altLang="en-US" sz="1400" dirty="0"/>
              <a:t>的优化路径、算法在拟合数据过程出现的一些问题而对数据</a:t>
            </a:r>
            <a:r>
              <a:rPr lang="zh-CN" altLang="en-US" sz="1400" dirty="0">
                <a:solidFill>
                  <a:srgbClr val="FF0000"/>
                </a:solidFill>
              </a:rPr>
              <a:t>局部梯度</a:t>
            </a:r>
            <a:r>
              <a:rPr lang="zh-CN" altLang="en-US" sz="1400" dirty="0"/>
              <a:t>的搭建。</a:t>
            </a:r>
            <a:endParaRPr lang="en-US" altLang="zh-CN" sz="1400" dirty="0"/>
          </a:p>
          <a:p>
            <a:pPr>
              <a:lnSpc>
                <a:spcPct val="150000"/>
              </a:lnSpc>
            </a:pPr>
            <a:r>
              <a:rPr lang="zh-CN" altLang="en-US" sz="1400" dirty="0">
                <a:solidFill>
                  <a:srgbClr val="FF0000"/>
                </a:solidFill>
              </a:rPr>
              <a:t>宏观上</a:t>
            </a:r>
            <a:r>
              <a:rPr lang="zh-CN" altLang="en-US" sz="1400" dirty="0"/>
              <a:t>与数据特性进行结合从算法的</a:t>
            </a:r>
            <a:r>
              <a:rPr lang="zh-CN" altLang="en-US" sz="1400" dirty="0">
                <a:solidFill>
                  <a:srgbClr val="FF0000"/>
                </a:solidFill>
              </a:rPr>
              <a:t>拟合策略、优化目标、提升目标</a:t>
            </a:r>
            <a:r>
              <a:rPr lang="zh-CN" altLang="en-US" sz="1400" dirty="0"/>
              <a:t>等方面对提升类算法进行横向对比，纵向上与其他统计学习算法进行对比，从而到达理想的拟合效果。</a:t>
            </a:r>
          </a:p>
        </p:txBody>
      </p:sp>
      <p:sp>
        <p:nvSpPr>
          <p:cNvPr id="19" name="文本框 18">
            <a:extLst>
              <a:ext uri="{FF2B5EF4-FFF2-40B4-BE49-F238E27FC236}">
                <a16:creationId xmlns:a16="http://schemas.microsoft.com/office/drawing/2014/main" id="{4102CBD2-7ED1-4A5A-BC4E-82EE783FC82F}"/>
              </a:ext>
            </a:extLst>
          </p:cNvPr>
          <p:cNvSpPr txBox="1"/>
          <p:nvPr/>
        </p:nvSpPr>
        <p:spPr>
          <a:xfrm>
            <a:off x="2093134" y="6031636"/>
            <a:ext cx="6336704" cy="705706"/>
          </a:xfrm>
          <a:prstGeom prst="rect">
            <a:avLst/>
          </a:prstGeom>
          <a:noFill/>
        </p:spPr>
        <p:txBody>
          <a:bodyPr wrap="square" rtlCol="0">
            <a:spAutoFit/>
          </a:bodyPr>
          <a:lstStyle/>
          <a:p>
            <a:pPr>
              <a:lnSpc>
                <a:spcPct val="150000"/>
              </a:lnSpc>
            </a:pPr>
            <a:r>
              <a:rPr lang="zh-CN" altLang="en-US" sz="1400" dirty="0"/>
              <a:t>完成数据的准确率、</a:t>
            </a:r>
            <a:r>
              <a:rPr lang="en-US" altLang="zh-CN" sz="1400" dirty="0"/>
              <a:t>kappa</a:t>
            </a:r>
            <a:r>
              <a:rPr lang="zh-CN" altLang="en-US" sz="1400" dirty="0"/>
              <a:t>检验系数、混淆矩阵、学习矩阵、</a:t>
            </a:r>
            <a:r>
              <a:rPr lang="en-US" altLang="zh-CN" sz="1400" dirty="0"/>
              <a:t>loss</a:t>
            </a:r>
            <a:r>
              <a:rPr lang="zh-CN" altLang="en-US" sz="1400" dirty="0"/>
              <a:t>下降趋势、数据本身的效果几个部分进行分析和验证。</a:t>
            </a:r>
          </a:p>
        </p:txBody>
      </p:sp>
      <p:sp>
        <p:nvSpPr>
          <p:cNvPr id="20" name="文本框 19">
            <a:extLst>
              <a:ext uri="{FF2B5EF4-FFF2-40B4-BE49-F238E27FC236}">
                <a16:creationId xmlns:a16="http://schemas.microsoft.com/office/drawing/2014/main" id="{A27ADAB0-C330-465F-AE13-F5EDA258E4D2}"/>
              </a:ext>
            </a:extLst>
          </p:cNvPr>
          <p:cNvSpPr txBox="1"/>
          <p:nvPr/>
        </p:nvSpPr>
        <p:spPr>
          <a:xfrm>
            <a:off x="2111068" y="5618363"/>
            <a:ext cx="4104456" cy="400110"/>
          </a:xfrm>
          <a:prstGeom prst="rect">
            <a:avLst/>
          </a:prstGeom>
          <a:noFill/>
        </p:spPr>
        <p:txBody>
          <a:bodyPr wrap="square" rtlCol="0">
            <a:spAutoFit/>
          </a:bodyPr>
          <a:lstStyle/>
          <a:p>
            <a:r>
              <a:rPr lang="zh-CN" altLang="en-US" sz="2000" b="1" dirty="0"/>
              <a:t>实验结果分析和对比</a:t>
            </a:r>
          </a:p>
        </p:txBody>
      </p:sp>
      <p:sp>
        <p:nvSpPr>
          <p:cNvPr id="2" name="文本框 1">
            <a:extLst>
              <a:ext uri="{FF2B5EF4-FFF2-40B4-BE49-F238E27FC236}">
                <a16:creationId xmlns:a16="http://schemas.microsoft.com/office/drawing/2014/main" id="{5671A828-EE72-49C9-99DB-114637B1A943}"/>
              </a:ext>
            </a:extLst>
          </p:cNvPr>
          <p:cNvSpPr txBox="1"/>
          <p:nvPr/>
        </p:nvSpPr>
        <p:spPr>
          <a:xfrm>
            <a:off x="179512" y="260648"/>
            <a:ext cx="792088" cy="523220"/>
          </a:xfrm>
          <a:prstGeom prst="rect">
            <a:avLst/>
          </a:prstGeom>
          <a:noFill/>
        </p:spPr>
        <p:txBody>
          <a:bodyPr wrap="square" rtlCol="0">
            <a:spAutoFit/>
          </a:bodyPr>
          <a:lstStyle/>
          <a:p>
            <a:r>
              <a:rPr lang="en-US" altLang="zh-CN" sz="2800" dirty="0">
                <a:solidFill>
                  <a:schemeClr val="bg1"/>
                </a:solidFill>
              </a:rPr>
              <a:t>2-2</a:t>
            </a:r>
            <a:endParaRPr lang="zh-CN" altLang="en-US" sz="2800" dirty="0">
              <a:solidFill>
                <a:schemeClr val="bg1"/>
              </a:solidFill>
            </a:endParaRPr>
          </a:p>
        </p:txBody>
      </p:sp>
    </p:spTree>
    <p:extLst>
      <p:ext uri="{BB962C8B-B14F-4D97-AF65-F5344CB8AC3E}">
        <p14:creationId xmlns:p14="http://schemas.microsoft.com/office/powerpoint/2010/main" val="303659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BE871EF-8536-436D-B439-2CB96F74B424}"/>
              </a:ext>
            </a:extLst>
          </p:cNvPr>
          <p:cNvSpPr>
            <a:spLocks noGrp="1"/>
          </p:cNvSpPr>
          <p:nvPr>
            <p:ph type="body" sz="quarter" idx="12"/>
          </p:nvPr>
        </p:nvSpPr>
        <p:spPr>
          <a:xfrm>
            <a:off x="1078194" y="348250"/>
            <a:ext cx="3439800" cy="496824"/>
          </a:xfrm>
        </p:spPr>
        <p:txBody>
          <a:bodyPr>
            <a:normAutofit lnSpcReduction="10000"/>
          </a:bodyPr>
          <a:lstStyle/>
          <a:p>
            <a:r>
              <a:rPr lang="zh-CN" altLang="en-US" dirty="0"/>
              <a:t>研究流程</a:t>
            </a:r>
          </a:p>
        </p:txBody>
      </p:sp>
      <p:sp>
        <p:nvSpPr>
          <p:cNvPr id="4" name="矩形: 圆角 3">
            <a:extLst>
              <a:ext uri="{FF2B5EF4-FFF2-40B4-BE49-F238E27FC236}">
                <a16:creationId xmlns:a16="http://schemas.microsoft.com/office/drawing/2014/main" id="{49C94ABE-C02E-4E2A-AB5F-B760382B97CD}"/>
              </a:ext>
            </a:extLst>
          </p:cNvPr>
          <p:cNvSpPr/>
          <p:nvPr/>
        </p:nvSpPr>
        <p:spPr>
          <a:xfrm>
            <a:off x="3933986" y="1222729"/>
            <a:ext cx="1359861"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数据获取</a:t>
            </a:r>
          </a:p>
        </p:txBody>
      </p:sp>
      <p:sp>
        <p:nvSpPr>
          <p:cNvPr id="5" name="矩形: 圆角 4">
            <a:extLst>
              <a:ext uri="{FF2B5EF4-FFF2-40B4-BE49-F238E27FC236}">
                <a16:creationId xmlns:a16="http://schemas.microsoft.com/office/drawing/2014/main" id="{35EAFDBD-760D-4BE1-A6A4-D671C9EE3632}"/>
              </a:ext>
            </a:extLst>
          </p:cNvPr>
          <p:cNvSpPr/>
          <p:nvPr/>
        </p:nvSpPr>
        <p:spPr>
          <a:xfrm>
            <a:off x="6402794" y="2955264"/>
            <a:ext cx="1588441"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特征分析和选择</a:t>
            </a:r>
          </a:p>
        </p:txBody>
      </p:sp>
      <p:sp>
        <p:nvSpPr>
          <p:cNvPr id="9" name="矩形: 圆角 8">
            <a:extLst>
              <a:ext uri="{FF2B5EF4-FFF2-40B4-BE49-F238E27FC236}">
                <a16:creationId xmlns:a16="http://schemas.microsoft.com/office/drawing/2014/main" id="{276B5760-BEF7-445F-9958-F96D31EE5DC8}"/>
              </a:ext>
            </a:extLst>
          </p:cNvPr>
          <p:cNvSpPr/>
          <p:nvPr/>
        </p:nvSpPr>
        <p:spPr>
          <a:xfrm>
            <a:off x="5248714" y="3681815"/>
            <a:ext cx="1314906"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邻域统计量</a:t>
            </a:r>
          </a:p>
        </p:txBody>
      </p:sp>
      <p:sp>
        <p:nvSpPr>
          <p:cNvPr id="10" name="矩形: 圆角 9">
            <a:extLst>
              <a:ext uri="{FF2B5EF4-FFF2-40B4-BE49-F238E27FC236}">
                <a16:creationId xmlns:a16="http://schemas.microsoft.com/office/drawing/2014/main" id="{751FF888-007A-4669-B817-F2DFFBBCFE6B}"/>
              </a:ext>
            </a:extLst>
          </p:cNvPr>
          <p:cNvSpPr/>
          <p:nvPr/>
        </p:nvSpPr>
        <p:spPr>
          <a:xfrm>
            <a:off x="5210641" y="4793251"/>
            <a:ext cx="1378811"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邻域条件概率分布</a:t>
            </a:r>
          </a:p>
        </p:txBody>
      </p:sp>
      <p:sp>
        <p:nvSpPr>
          <p:cNvPr id="11" name="矩形: 圆角 10">
            <a:extLst>
              <a:ext uri="{FF2B5EF4-FFF2-40B4-BE49-F238E27FC236}">
                <a16:creationId xmlns:a16="http://schemas.microsoft.com/office/drawing/2014/main" id="{972AD56F-9C38-4CE8-A46F-160B2EE3AB86}"/>
              </a:ext>
            </a:extLst>
          </p:cNvPr>
          <p:cNvSpPr/>
          <p:nvPr/>
        </p:nvSpPr>
        <p:spPr>
          <a:xfrm>
            <a:off x="7670645" y="4085662"/>
            <a:ext cx="1174845"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变差函数生成卷积</a:t>
            </a:r>
            <a:r>
              <a:rPr lang="en-US" altLang="zh-CN" sz="1400" dirty="0"/>
              <a:t>MAP</a:t>
            </a:r>
            <a:endParaRPr lang="zh-CN" altLang="en-US" sz="1400" dirty="0"/>
          </a:p>
        </p:txBody>
      </p:sp>
      <p:cxnSp>
        <p:nvCxnSpPr>
          <p:cNvPr id="15" name="直接箭头连接符 14">
            <a:extLst>
              <a:ext uri="{FF2B5EF4-FFF2-40B4-BE49-F238E27FC236}">
                <a16:creationId xmlns:a16="http://schemas.microsoft.com/office/drawing/2014/main" id="{58EE1C3F-3BE2-4C16-B127-EBBF20242A94}"/>
              </a:ext>
            </a:extLst>
          </p:cNvPr>
          <p:cNvCxnSpPr>
            <a:cxnSpLocks/>
            <a:stCxn id="9" idx="3"/>
          </p:cNvCxnSpPr>
          <p:nvPr/>
        </p:nvCxnSpPr>
        <p:spPr>
          <a:xfrm>
            <a:off x="6563620" y="3897839"/>
            <a:ext cx="586991"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直接箭头连接符 16">
            <a:extLst>
              <a:ext uri="{FF2B5EF4-FFF2-40B4-BE49-F238E27FC236}">
                <a16:creationId xmlns:a16="http://schemas.microsoft.com/office/drawing/2014/main" id="{9C9F1ED6-A372-42A3-A6B2-AB97C0BEDE57}"/>
              </a:ext>
            </a:extLst>
          </p:cNvPr>
          <p:cNvCxnSpPr>
            <a:cxnSpLocks/>
            <a:stCxn id="11" idx="1"/>
          </p:cNvCxnSpPr>
          <p:nvPr/>
        </p:nvCxnSpPr>
        <p:spPr>
          <a:xfrm flipH="1">
            <a:off x="7188644" y="4301686"/>
            <a:ext cx="482001"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9" name="直接箭头连接符 18">
            <a:extLst>
              <a:ext uri="{FF2B5EF4-FFF2-40B4-BE49-F238E27FC236}">
                <a16:creationId xmlns:a16="http://schemas.microsoft.com/office/drawing/2014/main" id="{EDD0DB72-24C4-416D-AA42-CBC1DF9CCF39}"/>
              </a:ext>
            </a:extLst>
          </p:cNvPr>
          <p:cNvCxnSpPr>
            <a:cxnSpLocks/>
            <a:stCxn id="10" idx="0"/>
            <a:endCxn id="9" idx="2"/>
          </p:cNvCxnSpPr>
          <p:nvPr/>
        </p:nvCxnSpPr>
        <p:spPr>
          <a:xfrm flipV="1">
            <a:off x="5900047" y="4113863"/>
            <a:ext cx="6120" cy="67938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2" name="直接箭头连接符 21">
            <a:extLst>
              <a:ext uri="{FF2B5EF4-FFF2-40B4-BE49-F238E27FC236}">
                <a16:creationId xmlns:a16="http://schemas.microsoft.com/office/drawing/2014/main" id="{EBCB99B5-A61D-4362-974B-375E8FF7C086}"/>
              </a:ext>
            </a:extLst>
          </p:cNvPr>
          <p:cNvCxnSpPr>
            <a:cxnSpLocks/>
          </p:cNvCxnSpPr>
          <p:nvPr/>
        </p:nvCxnSpPr>
        <p:spPr>
          <a:xfrm>
            <a:off x="6601537" y="5009275"/>
            <a:ext cx="560131"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6" name="文本框 5">
            <a:extLst>
              <a:ext uri="{FF2B5EF4-FFF2-40B4-BE49-F238E27FC236}">
                <a16:creationId xmlns:a16="http://schemas.microsoft.com/office/drawing/2014/main" id="{303B5D96-B434-4A2C-89F4-101023B1BFE7}"/>
              </a:ext>
            </a:extLst>
          </p:cNvPr>
          <p:cNvSpPr txBox="1"/>
          <p:nvPr/>
        </p:nvSpPr>
        <p:spPr>
          <a:xfrm>
            <a:off x="6796558" y="1632701"/>
            <a:ext cx="96345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100" dirty="0"/>
              <a:t>(</a:t>
            </a:r>
            <a:r>
              <a:rPr lang="zh-CN" altLang="en-US" sz="1100" dirty="0"/>
              <a:t>数据提升</a:t>
            </a:r>
            <a:r>
              <a:rPr lang="en-US" altLang="zh-CN" sz="1100" dirty="0"/>
              <a:t>)</a:t>
            </a:r>
            <a:endParaRPr lang="zh-CN" altLang="en-US" sz="1100" dirty="0"/>
          </a:p>
        </p:txBody>
      </p:sp>
      <p:sp>
        <p:nvSpPr>
          <p:cNvPr id="33" name="矩形: 圆角 32">
            <a:extLst>
              <a:ext uri="{FF2B5EF4-FFF2-40B4-BE49-F238E27FC236}">
                <a16:creationId xmlns:a16="http://schemas.microsoft.com/office/drawing/2014/main" id="{EA6F9DC7-A535-44AE-82C3-D5F8F39B84F3}"/>
              </a:ext>
            </a:extLst>
          </p:cNvPr>
          <p:cNvSpPr/>
          <p:nvPr/>
        </p:nvSpPr>
        <p:spPr>
          <a:xfrm>
            <a:off x="424486" y="3547867"/>
            <a:ext cx="1580294" cy="4753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err="1"/>
              <a:t>Adaboost</a:t>
            </a:r>
            <a:endParaRPr lang="zh-CN" altLang="en-US" sz="1400" dirty="0"/>
          </a:p>
        </p:txBody>
      </p:sp>
      <p:sp>
        <p:nvSpPr>
          <p:cNvPr id="34" name="矩形: 圆角 33">
            <a:extLst>
              <a:ext uri="{FF2B5EF4-FFF2-40B4-BE49-F238E27FC236}">
                <a16:creationId xmlns:a16="http://schemas.microsoft.com/office/drawing/2014/main" id="{7DF91F56-C11F-4109-94C5-ECD949BD0B56}"/>
              </a:ext>
            </a:extLst>
          </p:cNvPr>
          <p:cNvSpPr/>
          <p:nvPr/>
        </p:nvSpPr>
        <p:spPr>
          <a:xfrm>
            <a:off x="416475" y="2205091"/>
            <a:ext cx="1610587" cy="4320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梯度提升树</a:t>
            </a:r>
          </a:p>
        </p:txBody>
      </p:sp>
      <p:sp>
        <p:nvSpPr>
          <p:cNvPr id="36" name="矩形: 圆角 35">
            <a:extLst>
              <a:ext uri="{FF2B5EF4-FFF2-40B4-BE49-F238E27FC236}">
                <a16:creationId xmlns:a16="http://schemas.microsoft.com/office/drawing/2014/main" id="{FF98A075-5A3C-440E-8C35-44188F22FE2A}"/>
              </a:ext>
            </a:extLst>
          </p:cNvPr>
          <p:cNvSpPr/>
          <p:nvPr/>
        </p:nvSpPr>
        <p:spPr>
          <a:xfrm>
            <a:off x="493214" y="5026931"/>
            <a:ext cx="1327595" cy="468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稳定性</a:t>
            </a:r>
          </a:p>
        </p:txBody>
      </p:sp>
      <p:sp>
        <p:nvSpPr>
          <p:cNvPr id="37" name="矩形: 圆角 36">
            <a:extLst>
              <a:ext uri="{FF2B5EF4-FFF2-40B4-BE49-F238E27FC236}">
                <a16:creationId xmlns:a16="http://schemas.microsoft.com/office/drawing/2014/main" id="{607474C4-9F8C-49CE-B42D-BED257E3EFA3}"/>
              </a:ext>
            </a:extLst>
          </p:cNvPr>
          <p:cNvSpPr/>
          <p:nvPr/>
        </p:nvSpPr>
        <p:spPr>
          <a:xfrm>
            <a:off x="3677719" y="6509750"/>
            <a:ext cx="1872396" cy="2880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结果分析和对比</a:t>
            </a:r>
          </a:p>
        </p:txBody>
      </p:sp>
      <p:sp>
        <p:nvSpPr>
          <p:cNvPr id="41" name="文本框 40">
            <a:extLst>
              <a:ext uri="{FF2B5EF4-FFF2-40B4-BE49-F238E27FC236}">
                <a16:creationId xmlns:a16="http://schemas.microsoft.com/office/drawing/2014/main" id="{1A3818F4-F513-4242-9CD5-8D7626EDBA23}"/>
              </a:ext>
            </a:extLst>
          </p:cNvPr>
          <p:cNvSpPr txBox="1"/>
          <p:nvPr/>
        </p:nvSpPr>
        <p:spPr>
          <a:xfrm>
            <a:off x="179512" y="321854"/>
            <a:ext cx="792088" cy="523220"/>
          </a:xfrm>
          <a:prstGeom prst="rect">
            <a:avLst/>
          </a:prstGeom>
          <a:noFill/>
        </p:spPr>
        <p:txBody>
          <a:bodyPr wrap="square" rtlCol="0">
            <a:spAutoFit/>
          </a:bodyPr>
          <a:lstStyle/>
          <a:p>
            <a:r>
              <a:rPr lang="en-US" altLang="zh-CN" sz="2800" dirty="0">
                <a:solidFill>
                  <a:schemeClr val="bg1"/>
                </a:solidFill>
              </a:rPr>
              <a:t>2-3</a:t>
            </a:r>
            <a:endParaRPr lang="zh-CN" altLang="en-US" sz="2800" dirty="0">
              <a:solidFill>
                <a:schemeClr val="bg1"/>
              </a:solidFill>
            </a:endParaRPr>
          </a:p>
        </p:txBody>
      </p:sp>
      <p:sp>
        <p:nvSpPr>
          <p:cNvPr id="78" name="矩形: 圆角 77">
            <a:extLst>
              <a:ext uri="{FF2B5EF4-FFF2-40B4-BE49-F238E27FC236}">
                <a16:creationId xmlns:a16="http://schemas.microsoft.com/office/drawing/2014/main" id="{0C474D6C-18DA-475D-BB78-C4364D87BD23}"/>
              </a:ext>
            </a:extLst>
          </p:cNvPr>
          <p:cNvSpPr/>
          <p:nvPr/>
        </p:nvSpPr>
        <p:spPr>
          <a:xfrm>
            <a:off x="431621" y="2854100"/>
            <a:ext cx="1580294" cy="4431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err="1"/>
              <a:t>XGBoost</a:t>
            </a:r>
            <a:endParaRPr lang="zh-CN" altLang="en-US" sz="1400" dirty="0"/>
          </a:p>
        </p:txBody>
      </p:sp>
      <p:cxnSp>
        <p:nvCxnSpPr>
          <p:cNvPr id="88" name="直接箭头连接符 87">
            <a:extLst>
              <a:ext uri="{FF2B5EF4-FFF2-40B4-BE49-F238E27FC236}">
                <a16:creationId xmlns:a16="http://schemas.microsoft.com/office/drawing/2014/main" id="{CA06C55F-8256-424C-8D89-599F0FCC34C9}"/>
              </a:ext>
            </a:extLst>
          </p:cNvPr>
          <p:cNvCxnSpPr>
            <a:cxnSpLocks/>
            <a:stCxn id="78" idx="3"/>
          </p:cNvCxnSpPr>
          <p:nvPr/>
        </p:nvCxnSpPr>
        <p:spPr>
          <a:xfrm>
            <a:off x="2011915" y="3075679"/>
            <a:ext cx="2783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DBF4E9D8-36AB-4BC5-A3E4-30468FAD2AFF}"/>
              </a:ext>
            </a:extLst>
          </p:cNvPr>
          <p:cNvCxnSpPr>
            <a:cxnSpLocks/>
            <a:stCxn id="78" idx="0"/>
            <a:endCxn id="34" idx="2"/>
          </p:cNvCxnSpPr>
          <p:nvPr/>
        </p:nvCxnSpPr>
        <p:spPr>
          <a:xfrm flipV="1">
            <a:off x="1221768" y="2637139"/>
            <a:ext cx="1" cy="216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87069390-EC99-4841-9139-95DE29E1D075}"/>
              </a:ext>
            </a:extLst>
          </p:cNvPr>
          <p:cNvCxnSpPr>
            <a:cxnSpLocks/>
          </p:cNvCxnSpPr>
          <p:nvPr/>
        </p:nvCxnSpPr>
        <p:spPr>
          <a:xfrm>
            <a:off x="1832894" y="5261049"/>
            <a:ext cx="439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文本框 111">
            <a:extLst>
              <a:ext uri="{FF2B5EF4-FFF2-40B4-BE49-F238E27FC236}">
                <a16:creationId xmlns:a16="http://schemas.microsoft.com/office/drawing/2014/main" id="{7CA3CCB8-C3A2-4E5D-AC27-ADCD61379D0B}"/>
              </a:ext>
            </a:extLst>
          </p:cNvPr>
          <p:cNvSpPr txBox="1"/>
          <p:nvPr/>
        </p:nvSpPr>
        <p:spPr>
          <a:xfrm>
            <a:off x="1533205" y="1517590"/>
            <a:ext cx="96345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100" dirty="0"/>
              <a:t>(</a:t>
            </a:r>
            <a:r>
              <a:rPr lang="zh-CN" altLang="en-US" sz="1100" dirty="0"/>
              <a:t>算法提升</a:t>
            </a:r>
            <a:r>
              <a:rPr lang="en-US" altLang="zh-CN" sz="1100" dirty="0"/>
              <a:t>)</a:t>
            </a:r>
            <a:endParaRPr lang="zh-CN" altLang="en-US" sz="1100" dirty="0"/>
          </a:p>
        </p:txBody>
      </p:sp>
      <p:cxnSp>
        <p:nvCxnSpPr>
          <p:cNvPr id="125" name="连接符: 肘形 124">
            <a:extLst>
              <a:ext uri="{FF2B5EF4-FFF2-40B4-BE49-F238E27FC236}">
                <a16:creationId xmlns:a16="http://schemas.microsoft.com/office/drawing/2014/main" id="{FFC60898-44FC-40B0-B911-9873E5DB41F7}"/>
              </a:ext>
            </a:extLst>
          </p:cNvPr>
          <p:cNvCxnSpPr>
            <a:cxnSpLocks/>
            <a:endCxn id="4" idx="2"/>
          </p:cNvCxnSpPr>
          <p:nvPr/>
        </p:nvCxnSpPr>
        <p:spPr>
          <a:xfrm rot="5400000" flipH="1" flipV="1">
            <a:off x="1343776" y="2594147"/>
            <a:ext cx="4209510" cy="2330771"/>
          </a:xfrm>
          <a:prstGeom prst="bentConnector3">
            <a:avLst>
              <a:gd name="adj1" fmla="val 83790"/>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36" name="连接符: 肘形 135">
            <a:extLst>
              <a:ext uri="{FF2B5EF4-FFF2-40B4-BE49-F238E27FC236}">
                <a16:creationId xmlns:a16="http://schemas.microsoft.com/office/drawing/2014/main" id="{9EC30DAB-DE4E-45A4-A77F-911540AA68C4}"/>
              </a:ext>
            </a:extLst>
          </p:cNvPr>
          <p:cNvCxnSpPr>
            <a:cxnSpLocks/>
            <a:stCxn id="5" idx="0"/>
            <a:endCxn id="4" idx="2"/>
          </p:cNvCxnSpPr>
          <p:nvPr/>
        </p:nvCxnSpPr>
        <p:spPr>
          <a:xfrm rot="16200000" flipV="1">
            <a:off x="5255223" y="1013472"/>
            <a:ext cx="1300487" cy="2583098"/>
          </a:xfrm>
          <a:prstGeom prst="bentConnector3">
            <a:avLst>
              <a:gd name="adj1" fmla="val 47656"/>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41" name="连接符: 肘形 140">
            <a:extLst>
              <a:ext uri="{FF2B5EF4-FFF2-40B4-BE49-F238E27FC236}">
                <a16:creationId xmlns:a16="http://schemas.microsoft.com/office/drawing/2014/main" id="{2BD0B6DB-0388-4E79-9EE6-35DA8E1F346F}"/>
              </a:ext>
            </a:extLst>
          </p:cNvPr>
          <p:cNvCxnSpPr>
            <a:cxnSpLocks/>
          </p:cNvCxnSpPr>
          <p:nvPr/>
        </p:nvCxnSpPr>
        <p:spPr>
          <a:xfrm rot="5400000">
            <a:off x="4332440" y="3681912"/>
            <a:ext cx="3122438" cy="2583098"/>
          </a:xfrm>
          <a:prstGeom prst="bentConnector3">
            <a:avLst>
              <a:gd name="adj1" fmla="val 7725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44" name="连接符: 肘形 143">
            <a:extLst>
              <a:ext uri="{FF2B5EF4-FFF2-40B4-BE49-F238E27FC236}">
                <a16:creationId xmlns:a16="http://schemas.microsoft.com/office/drawing/2014/main" id="{4F8C9C43-79EC-4033-852A-C2BF882B141D}"/>
              </a:ext>
            </a:extLst>
          </p:cNvPr>
          <p:cNvCxnSpPr>
            <a:cxnSpLocks/>
          </p:cNvCxnSpPr>
          <p:nvPr/>
        </p:nvCxnSpPr>
        <p:spPr>
          <a:xfrm>
            <a:off x="2273084" y="5815331"/>
            <a:ext cx="2320360" cy="7343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53" name="矩形: 圆角 152">
            <a:extLst>
              <a:ext uri="{FF2B5EF4-FFF2-40B4-BE49-F238E27FC236}">
                <a16:creationId xmlns:a16="http://schemas.microsoft.com/office/drawing/2014/main" id="{84EAA4BF-FD7F-47F8-BB46-C41C6FF173C7}"/>
              </a:ext>
            </a:extLst>
          </p:cNvPr>
          <p:cNvSpPr/>
          <p:nvPr/>
        </p:nvSpPr>
        <p:spPr>
          <a:xfrm>
            <a:off x="505299" y="4453557"/>
            <a:ext cx="1327595" cy="468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精度</a:t>
            </a:r>
          </a:p>
        </p:txBody>
      </p:sp>
      <p:sp>
        <p:nvSpPr>
          <p:cNvPr id="158" name="矩形: 圆角 157">
            <a:extLst>
              <a:ext uri="{FF2B5EF4-FFF2-40B4-BE49-F238E27FC236}">
                <a16:creationId xmlns:a16="http://schemas.microsoft.com/office/drawing/2014/main" id="{180B15E5-B3CD-4F1C-B5CB-3F0C9C1A4D20}"/>
              </a:ext>
            </a:extLst>
          </p:cNvPr>
          <p:cNvSpPr/>
          <p:nvPr/>
        </p:nvSpPr>
        <p:spPr>
          <a:xfrm>
            <a:off x="2736406" y="4762818"/>
            <a:ext cx="1521001" cy="468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时间效率</a:t>
            </a:r>
          </a:p>
        </p:txBody>
      </p:sp>
      <p:cxnSp>
        <p:nvCxnSpPr>
          <p:cNvPr id="159" name="直接箭头连接符 158">
            <a:extLst>
              <a:ext uri="{FF2B5EF4-FFF2-40B4-BE49-F238E27FC236}">
                <a16:creationId xmlns:a16="http://schemas.microsoft.com/office/drawing/2014/main" id="{616DFD54-3F1E-4807-9D93-606F742099B7}"/>
              </a:ext>
            </a:extLst>
          </p:cNvPr>
          <p:cNvCxnSpPr>
            <a:cxnSpLocks/>
          </p:cNvCxnSpPr>
          <p:nvPr/>
        </p:nvCxnSpPr>
        <p:spPr>
          <a:xfrm flipH="1">
            <a:off x="2283144" y="4968508"/>
            <a:ext cx="427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a:extLst>
              <a:ext uri="{FF2B5EF4-FFF2-40B4-BE49-F238E27FC236}">
                <a16:creationId xmlns:a16="http://schemas.microsoft.com/office/drawing/2014/main" id="{EB7DDFBB-362B-49A4-8D70-2ADDCA219F03}"/>
              </a:ext>
            </a:extLst>
          </p:cNvPr>
          <p:cNvCxnSpPr>
            <a:cxnSpLocks/>
          </p:cNvCxnSpPr>
          <p:nvPr/>
        </p:nvCxnSpPr>
        <p:spPr>
          <a:xfrm>
            <a:off x="1853717" y="4653136"/>
            <a:ext cx="439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18522050-54B6-47E9-8EA8-44EE116C2B53}"/>
              </a:ext>
            </a:extLst>
          </p:cNvPr>
          <p:cNvCxnSpPr>
            <a:cxnSpLocks/>
            <a:stCxn id="78" idx="2"/>
            <a:endCxn id="33" idx="0"/>
          </p:cNvCxnSpPr>
          <p:nvPr/>
        </p:nvCxnSpPr>
        <p:spPr>
          <a:xfrm flipH="1">
            <a:off x="1214633" y="3297258"/>
            <a:ext cx="7135" cy="250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06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4AEF00-3B88-43DA-877A-BA0D81665E4C}"/>
              </a:ext>
            </a:extLst>
          </p:cNvPr>
          <p:cNvSpPr>
            <a:spLocks noGrp="1"/>
          </p:cNvSpPr>
          <p:nvPr>
            <p:ph type="body" sz="quarter" idx="10"/>
          </p:nvPr>
        </p:nvSpPr>
        <p:spPr>
          <a:xfrm>
            <a:off x="89502" y="1066453"/>
            <a:ext cx="903528" cy="756047"/>
          </a:xfrm>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80F4027C-FF53-4DEF-902B-2C28EA6B6709}"/>
              </a:ext>
            </a:extLst>
          </p:cNvPr>
          <p:cNvSpPr>
            <a:spLocks noGrp="1"/>
          </p:cNvSpPr>
          <p:nvPr>
            <p:ph type="body" sz="quarter" idx="12"/>
          </p:nvPr>
        </p:nvSpPr>
        <p:spPr>
          <a:xfrm>
            <a:off x="1132200" y="464299"/>
            <a:ext cx="3439800" cy="496824"/>
          </a:xfrm>
        </p:spPr>
        <p:txBody>
          <a:bodyPr>
            <a:normAutofit lnSpcReduction="10000"/>
          </a:bodyPr>
          <a:lstStyle/>
          <a:p>
            <a:r>
              <a:rPr lang="zh-CN" altLang="en-US" dirty="0"/>
              <a:t>提升模型</a:t>
            </a:r>
          </a:p>
        </p:txBody>
      </p:sp>
      <p:sp>
        <p:nvSpPr>
          <p:cNvPr id="5" name="Rectangle 2">
            <a:extLst>
              <a:ext uri="{FF2B5EF4-FFF2-40B4-BE49-F238E27FC236}">
                <a16:creationId xmlns:a16="http://schemas.microsoft.com/office/drawing/2014/main" id="{0AF12F7C-79A1-4D0B-85DA-86C2DF9B4F93}"/>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6" name="对象 5">
            <a:extLst>
              <a:ext uri="{FF2B5EF4-FFF2-40B4-BE49-F238E27FC236}">
                <a16:creationId xmlns:a16="http://schemas.microsoft.com/office/drawing/2014/main" id="{0FAFB09D-8FB4-4DF2-9EA9-4AE2C037E682}"/>
              </a:ext>
            </a:extLst>
          </p:cNvPr>
          <p:cNvGraphicFramePr>
            <a:graphicFrameLocks noChangeAspect="1"/>
          </p:cNvGraphicFramePr>
          <p:nvPr>
            <p:extLst/>
          </p:nvPr>
        </p:nvGraphicFramePr>
        <p:xfrm>
          <a:off x="3761910" y="3001946"/>
          <a:ext cx="1948214" cy="658955"/>
        </p:xfrm>
        <a:graphic>
          <a:graphicData uri="http://schemas.openxmlformats.org/presentationml/2006/ole">
            <mc:AlternateContent xmlns:mc="http://schemas.openxmlformats.org/markup-compatibility/2006">
              <mc:Choice xmlns:v="urn:schemas-microsoft-com:vml" Requires="v">
                <p:oleObj spid="_x0000_s6197" name="Equation" r:id="rId4" imgW="1282700" imgH="431800" progId="Equation.DSMT4">
                  <p:embed/>
                </p:oleObj>
              </mc:Choice>
              <mc:Fallback>
                <p:oleObj name="Equation" r:id="rId4" imgW="1282700" imgH="431800" progId="Equation.DSMT4">
                  <p:embed/>
                  <p:pic>
                    <p:nvPicPr>
                      <p:cNvPr id="6" name="对象 5">
                        <a:extLst>
                          <a:ext uri="{FF2B5EF4-FFF2-40B4-BE49-F238E27FC236}">
                            <a16:creationId xmlns:a16="http://schemas.microsoft.com/office/drawing/2014/main" id="{0FAFB09D-8FB4-4DF2-9EA9-4AE2C037E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1910" y="3001946"/>
                        <a:ext cx="1948214" cy="65895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E9C2D28B-19D1-407C-940E-2627294BF5CC}"/>
              </a:ext>
            </a:extLst>
          </p:cNvPr>
          <p:cNvSpPr/>
          <p:nvPr/>
        </p:nvSpPr>
        <p:spPr>
          <a:xfrm>
            <a:off x="395536" y="1369293"/>
            <a:ext cx="8073897" cy="1162819"/>
          </a:xfrm>
          <a:prstGeom prst="rect">
            <a:avLst/>
          </a:prstGeom>
        </p:spPr>
        <p:txBody>
          <a:bodyPr wrap="square">
            <a:spAutoFit/>
          </a:bodyPr>
          <a:lstStyle/>
          <a:p>
            <a:pPr indent="200025" algn="just">
              <a:lnSpc>
                <a:spcPct val="150000"/>
              </a:lnSpc>
            </a:pP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提升</a:t>
            </a: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(Boosting)</a:t>
            </a: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方法是一种多模型集成的模型，本质上就是简单基函数的加法模型，以决策树为基函数提升方法称为提升树</a:t>
            </a:r>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(Boosting Tree)</a:t>
            </a: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。提升树算法可以表示为决策树的加法模型：</a:t>
            </a:r>
          </a:p>
        </p:txBody>
      </p:sp>
      <p:sp>
        <p:nvSpPr>
          <p:cNvPr id="8" name="Rectangle 5">
            <a:extLst>
              <a:ext uri="{FF2B5EF4-FFF2-40B4-BE49-F238E27FC236}">
                <a16:creationId xmlns:a16="http://schemas.microsoft.com/office/drawing/2014/main" id="{C6C8E2AD-38D2-423A-8641-FA5506E4079E}"/>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9" name="对象 8">
            <a:extLst>
              <a:ext uri="{FF2B5EF4-FFF2-40B4-BE49-F238E27FC236}">
                <a16:creationId xmlns:a16="http://schemas.microsoft.com/office/drawing/2014/main" id="{FDE9F1CA-7C9A-4CDC-9F94-D5FB79032704}"/>
              </a:ext>
            </a:extLst>
          </p:cNvPr>
          <p:cNvGraphicFramePr>
            <a:graphicFrameLocks noChangeAspect="1"/>
          </p:cNvGraphicFramePr>
          <p:nvPr>
            <p:extLst/>
          </p:nvPr>
        </p:nvGraphicFramePr>
        <p:xfrm>
          <a:off x="5868144" y="4531157"/>
          <a:ext cx="2970330" cy="414465"/>
        </p:xfrm>
        <a:graphic>
          <a:graphicData uri="http://schemas.openxmlformats.org/presentationml/2006/ole">
            <mc:AlternateContent xmlns:mc="http://schemas.openxmlformats.org/markup-compatibility/2006">
              <mc:Choice xmlns:v="urn:schemas-microsoft-com:vml" Requires="v">
                <p:oleObj spid="_x0000_s6198" name="Equation" r:id="rId6" imgW="1651000" imgH="228600" progId="Equation.DSMT4">
                  <p:embed/>
                </p:oleObj>
              </mc:Choice>
              <mc:Fallback>
                <p:oleObj name="Equation" r:id="rId6" imgW="1651000" imgH="228600" progId="Equation.DSMT4">
                  <p:embed/>
                  <p:pic>
                    <p:nvPicPr>
                      <p:cNvPr id="9" name="对象 8">
                        <a:extLst>
                          <a:ext uri="{FF2B5EF4-FFF2-40B4-BE49-F238E27FC236}">
                            <a16:creationId xmlns:a16="http://schemas.microsoft.com/office/drawing/2014/main" id="{FDE9F1CA-7C9A-4CDC-9F94-D5FB79032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144" y="4531157"/>
                        <a:ext cx="2970330" cy="414465"/>
                      </a:xfrm>
                      <a:prstGeom prst="rect">
                        <a:avLst/>
                      </a:prstGeom>
                      <a:noFill/>
                    </p:spPr>
                  </p:pic>
                </p:oleObj>
              </mc:Fallback>
            </mc:AlternateContent>
          </a:graphicData>
        </a:graphic>
      </p:graphicFrame>
      <p:sp>
        <p:nvSpPr>
          <p:cNvPr id="10" name="Rectangle 7">
            <a:extLst>
              <a:ext uri="{FF2B5EF4-FFF2-40B4-BE49-F238E27FC236}">
                <a16:creationId xmlns:a16="http://schemas.microsoft.com/office/drawing/2014/main" id="{8BED19EC-2021-4917-BA3F-C974E4B2F5D4}"/>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graphicFrame>
        <p:nvGraphicFramePr>
          <p:cNvPr id="11" name="对象 10">
            <a:extLst>
              <a:ext uri="{FF2B5EF4-FFF2-40B4-BE49-F238E27FC236}">
                <a16:creationId xmlns:a16="http://schemas.microsoft.com/office/drawing/2014/main" id="{545DAEEC-3BD7-4B3A-A829-5289C487A60D}"/>
              </a:ext>
            </a:extLst>
          </p:cNvPr>
          <p:cNvGraphicFramePr>
            <a:graphicFrameLocks noChangeAspect="1"/>
          </p:cNvGraphicFramePr>
          <p:nvPr>
            <p:extLst/>
          </p:nvPr>
        </p:nvGraphicFramePr>
        <p:xfrm>
          <a:off x="683210" y="4375867"/>
          <a:ext cx="3334226" cy="578771"/>
        </p:xfrm>
        <a:graphic>
          <a:graphicData uri="http://schemas.openxmlformats.org/presentationml/2006/ole">
            <mc:AlternateContent xmlns:mc="http://schemas.openxmlformats.org/markup-compatibility/2006">
              <mc:Choice xmlns:v="urn:schemas-microsoft-com:vml" Requires="v">
                <p:oleObj spid="_x0000_s6199" name="Equation" r:id="rId8" imgW="2527300" imgH="431800" progId="Equation.DSMT4">
                  <p:embed/>
                </p:oleObj>
              </mc:Choice>
              <mc:Fallback>
                <p:oleObj name="Equation" r:id="rId8" imgW="2527300" imgH="431800" progId="Equation.DSMT4">
                  <p:embed/>
                  <p:pic>
                    <p:nvPicPr>
                      <p:cNvPr id="11" name="对象 10">
                        <a:extLst>
                          <a:ext uri="{FF2B5EF4-FFF2-40B4-BE49-F238E27FC236}">
                            <a16:creationId xmlns:a16="http://schemas.microsoft.com/office/drawing/2014/main" id="{545DAEEC-3BD7-4B3A-A829-5289C487A6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210" y="4375867"/>
                        <a:ext cx="3334226" cy="578771"/>
                      </a:xfrm>
                      <a:prstGeom prst="rect">
                        <a:avLst/>
                      </a:prstGeom>
                      <a:noFill/>
                    </p:spPr>
                  </p:pic>
                </p:oleObj>
              </mc:Fallback>
            </mc:AlternateContent>
          </a:graphicData>
        </a:graphic>
      </p:graphicFrame>
      <p:cxnSp>
        <p:nvCxnSpPr>
          <p:cNvPr id="13" name="直接箭头连接符 12">
            <a:extLst>
              <a:ext uri="{FF2B5EF4-FFF2-40B4-BE49-F238E27FC236}">
                <a16:creationId xmlns:a16="http://schemas.microsoft.com/office/drawing/2014/main" id="{80A1152C-C08F-4B7C-B31A-F4CD811057EC}"/>
              </a:ext>
            </a:extLst>
          </p:cNvPr>
          <p:cNvCxnSpPr/>
          <p:nvPr/>
        </p:nvCxnSpPr>
        <p:spPr>
          <a:xfrm>
            <a:off x="4193958" y="4671138"/>
            <a:ext cx="1242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390C95D6-C786-406A-92FE-53FC2776CD32}"/>
              </a:ext>
            </a:extLst>
          </p:cNvPr>
          <p:cNvCxnSpPr>
            <a:cxnSpLocks/>
          </p:cNvCxnSpPr>
          <p:nvPr/>
        </p:nvCxnSpPr>
        <p:spPr>
          <a:xfrm flipH="1" flipV="1">
            <a:off x="5922150" y="3511771"/>
            <a:ext cx="733117" cy="864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32E76925-10F9-4E4B-9370-7151FCE05CEC}"/>
              </a:ext>
            </a:extLst>
          </p:cNvPr>
          <p:cNvSpPr txBox="1"/>
          <p:nvPr/>
        </p:nvSpPr>
        <p:spPr>
          <a:xfrm>
            <a:off x="160252" y="376239"/>
            <a:ext cx="792088" cy="523220"/>
          </a:xfrm>
          <a:prstGeom prst="rect">
            <a:avLst/>
          </a:prstGeom>
          <a:noFill/>
        </p:spPr>
        <p:txBody>
          <a:bodyPr wrap="square" rtlCol="0">
            <a:spAutoFit/>
          </a:bodyPr>
          <a:lstStyle/>
          <a:p>
            <a:r>
              <a:rPr lang="en-US" altLang="zh-CN" sz="2800" dirty="0">
                <a:solidFill>
                  <a:schemeClr val="bg1"/>
                </a:solidFill>
              </a:rPr>
              <a:t>2-4</a:t>
            </a:r>
            <a:endParaRPr lang="zh-CN" altLang="en-US" sz="2800" dirty="0">
              <a:solidFill>
                <a:schemeClr val="bg1"/>
              </a:solidFill>
            </a:endParaRPr>
          </a:p>
        </p:txBody>
      </p:sp>
    </p:spTree>
    <p:extLst>
      <p:ext uri="{BB962C8B-B14F-4D97-AF65-F5344CB8AC3E}">
        <p14:creationId xmlns:p14="http://schemas.microsoft.com/office/powerpoint/2010/main" val="3671768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16395</TotalTime>
  <Words>1760</Words>
  <Application>Microsoft Office PowerPoint</Application>
  <PresentationFormat>全屏显示(4:3)</PresentationFormat>
  <Paragraphs>502</Paragraphs>
  <Slides>34</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8" baseType="lpstr">
      <vt:lpstr>-apple-system</vt:lpstr>
      <vt:lpstr>等线</vt:lpstr>
      <vt:lpstr>等线 Light</vt:lpstr>
      <vt:lpstr>华文细黑</vt:lpstr>
      <vt:lpstr>宋体</vt:lpstr>
      <vt:lpstr>微软雅黑</vt:lpstr>
      <vt:lpstr>Arial</vt:lpstr>
      <vt:lpstr>Arial Narrow</vt:lpstr>
      <vt:lpstr>Calibri</vt:lpstr>
      <vt:lpstr>Calibri Light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SJL-PC</dc:creator>
  <cp:lastModifiedBy>sjl10261026@outlook.com</cp:lastModifiedBy>
  <cp:revision>508</cp:revision>
  <dcterms:created xsi:type="dcterms:W3CDTF">2015-05-14T07:52:23Z</dcterms:created>
  <dcterms:modified xsi:type="dcterms:W3CDTF">2018-11-20T04:30:36Z</dcterms:modified>
</cp:coreProperties>
</file>